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60" r:id="rId3"/>
    <p:sldId id="264" r:id="rId4"/>
    <p:sldId id="265"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00" d="100"/>
          <a:sy n="100" d="100"/>
        </p:scale>
        <p:origin x="186"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US" sz="1000" b="1" i="0" u="none" strike="noStrike" baseline="0" dirty="0" smtClean="0">
                <a:effectLst/>
              </a:rPr>
              <a:t>As research activity on muscular dystrophy surged in the last decade, DuchenneConnect proved to be a reliable source of patients</a:t>
            </a:r>
            <a:endParaRPr lang="en-US" sz="1000" b="1" dirty="0"/>
          </a:p>
        </c:rich>
      </c:tx>
      <c:layout>
        <c:manualLayout>
          <c:xMode val="edge"/>
          <c:yMode val="edge"/>
          <c:x val="0.11647169430816247"/>
          <c:y val="2.9264406712708455E-2"/>
        </c:manualLayout>
      </c:layout>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cked"/>
        <c:varyColors val="0"/>
        <c:ser>
          <c:idx val="2"/>
          <c:order val="2"/>
          <c:tx>
            <c:strRef>
              <c:f>'[Graph for brochure.xlsx]Sheet2 (2)'!$F$28</c:f>
              <c:strCache>
                <c:ptCount val="1"/>
                <c:pt idx="0">
                  <c:v>Total patients in registry </c:v>
                </c:pt>
              </c:strCache>
            </c:strRef>
          </c:tx>
          <c:spPr>
            <a:solidFill>
              <a:schemeClr val="accent3"/>
            </a:solidFill>
            <a:ln>
              <a:noFill/>
            </a:ln>
            <a:effectLst/>
          </c:spPr>
          <c:cat>
            <c:numRef>
              <c:f>'[Graph for brochure.xlsx]Sheet2 (2)'!$C$29:$C$35</c:f>
              <c:numCache>
                <c:formatCode>General</c:formatCode>
                <c:ptCount val="7"/>
                <c:pt idx="0">
                  <c:v>2007</c:v>
                </c:pt>
                <c:pt idx="1">
                  <c:v>2008</c:v>
                </c:pt>
                <c:pt idx="2">
                  <c:v>2009</c:v>
                </c:pt>
                <c:pt idx="3">
                  <c:v>2010</c:v>
                </c:pt>
                <c:pt idx="4">
                  <c:v>2011</c:v>
                </c:pt>
                <c:pt idx="5">
                  <c:v>2012</c:v>
                </c:pt>
                <c:pt idx="6">
                  <c:v>2013</c:v>
                </c:pt>
              </c:numCache>
            </c:numRef>
          </c:cat>
          <c:val>
            <c:numRef>
              <c:f>'[Graph for brochure.xlsx]Sheet2 (2)'!$F$29:$F$35</c:f>
              <c:numCache>
                <c:formatCode>General</c:formatCode>
                <c:ptCount val="7"/>
                <c:pt idx="0">
                  <c:v>591</c:v>
                </c:pt>
                <c:pt idx="1">
                  <c:v>1177</c:v>
                </c:pt>
                <c:pt idx="2">
                  <c:v>1826</c:v>
                </c:pt>
                <c:pt idx="3">
                  <c:v>2184</c:v>
                </c:pt>
                <c:pt idx="4">
                  <c:v>2725</c:v>
                </c:pt>
                <c:pt idx="5">
                  <c:v>3123</c:v>
                </c:pt>
                <c:pt idx="6">
                  <c:v>3566</c:v>
                </c:pt>
              </c:numCache>
            </c:numRef>
          </c:val>
        </c:ser>
        <c:dLbls>
          <c:showLegendKey val="0"/>
          <c:showVal val="0"/>
          <c:showCatName val="0"/>
          <c:showSerName val="0"/>
          <c:showPercent val="0"/>
          <c:showBubbleSize val="0"/>
        </c:dLbls>
        <c:axId val="186287640"/>
        <c:axId val="186287248"/>
      </c:areaChart>
      <c:barChart>
        <c:barDir val="col"/>
        <c:grouping val="clustered"/>
        <c:varyColors val="0"/>
        <c:ser>
          <c:idx val="0"/>
          <c:order val="0"/>
          <c:tx>
            <c:strRef>
              <c:f>'[Graph for brochure.xlsx]Sheet2 (2)'!$D$28</c:f>
              <c:strCache>
                <c:ptCount val="1"/>
                <c:pt idx="0">
                  <c:v>Patients needed for trials</c:v>
                </c:pt>
              </c:strCache>
            </c:strRef>
          </c:tx>
          <c:spPr>
            <a:solidFill>
              <a:schemeClr val="accent1"/>
            </a:solidFill>
            <a:ln>
              <a:noFill/>
            </a:ln>
            <a:effectLst/>
          </c:spPr>
          <c:invertIfNegative val="0"/>
          <c:cat>
            <c:numRef>
              <c:f>'[Graph for brochure.xlsx]Sheet2 (2)'!$C$29:$C$35</c:f>
              <c:numCache>
                <c:formatCode>General</c:formatCode>
                <c:ptCount val="7"/>
                <c:pt idx="0">
                  <c:v>2007</c:v>
                </c:pt>
                <c:pt idx="1">
                  <c:v>2008</c:v>
                </c:pt>
                <c:pt idx="2">
                  <c:v>2009</c:v>
                </c:pt>
                <c:pt idx="3">
                  <c:v>2010</c:v>
                </c:pt>
                <c:pt idx="4">
                  <c:v>2011</c:v>
                </c:pt>
                <c:pt idx="5">
                  <c:v>2012</c:v>
                </c:pt>
                <c:pt idx="6">
                  <c:v>2013</c:v>
                </c:pt>
              </c:numCache>
            </c:numRef>
          </c:cat>
          <c:val>
            <c:numRef>
              <c:f>'[Graph for brochure.xlsx]Sheet2 (2)'!$D$29:$D$35</c:f>
              <c:numCache>
                <c:formatCode>General</c:formatCode>
                <c:ptCount val="7"/>
                <c:pt idx="0">
                  <c:v>82</c:v>
                </c:pt>
                <c:pt idx="1">
                  <c:v>441</c:v>
                </c:pt>
                <c:pt idx="2">
                  <c:v>567</c:v>
                </c:pt>
                <c:pt idx="3">
                  <c:v>1057</c:v>
                </c:pt>
                <c:pt idx="4">
                  <c:v>684</c:v>
                </c:pt>
                <c:pt idx="5">
                  <c:v>885</c:v>
                </c:pt>
                <c:pt idx="6">
                  <c:v>1474</c:v>
                </c:pt>
              </c:numCache>
            </c:numRef>
          </c:val>
        </c:ser>
        <c:ser>
          <c:idx val="1"/>
          <c:order val="1"/>
          <c:tx>
            <c:strRef>
              <c:f>'[Graph for brochure.xlsx]Sheet2 (2)'!$E$28</c:f>
              <c:strCache>
                <c:ptCount val="1"/>
                <c:pt idx="0">
                  <c:v>New patients in registry</c:v>
                </c:pt>
              </c:strCache>
            </c:strRef>
          </c:tx>
          <c:spPr>
            <a:solidFill>
              <a:schemeClr val="accent2"/>
            </a:solidFill>
            <a:ln>
              <a:noFill/>
            </a:ln>
            <a:effectLst/>
          </c:spPr>
          <c:invertIfNegative val="0"/>
          <c:cat>
            <c:numRef>
              <c:f>'[Graph for brochure.xlsx]Sheet2 (2)'!$C$29:$C$35</c:f>
              <c:numCache>
                <c:formatCode>General</c:formatCode>
                <c:ptCount val="7"/>
                <c:pt idx="0">
                  <c:v>2007</c:v>
                </c:pt>
                <c:pt idx="1">
                  <c:v>2008</c:v>
                </c:pt>
                <c:pt idx="2">
                  <c:v>2009</c:v>
                </c:pt>
                <c:pt idx="3">
                  <c:v>2010</c:v>
                </c:pt>
                <c:pt idx="4">
                  <c:v>2011</c:v>
                </c:pt>
                <c:pt idx="5">
                  <c:v>2012</c:v>
                </c:pt>
                <c:pt idx="6">
                  <c:v>2013</c:v>
                </c:pt>
              </c:numCache>
            </c:numRef>
          </c:cat>
          <c:val>
            <c:numRef>
              <c:f>'[Graph for brochure.xlsx]Sheet2 (2)'!$E$29:$E$35</c:f>
              <c:numCache>
                <c:formatCode>General</c:formatCode>
                <c:ptCount val="7"/>
                <c:pt idx="0">
                  <c:v>591</c:v>
                </c:pt>
                <c:pt idx="1">
                  <c:v>586</c:v>
                </c:pt>
                <c:pt idx="2">
                  <c:v>649</c:v>
                </c:pt>
                <c:pt idx="3">
                  <c:v>358</c:v>
                </c:pt>
                <c:pt idx="4">
                  <c:v>541</c:v>
                </c:pt>
                <c:pt idx="5">
                  <c:v>398</c:v>
                </c:pt>
                <c:pt idx="6">
                  <c:v>443</c:v>
                </c:pt>
              </c:numCache>
            </c:numRef>
          </c:val>
        </c:ser>
        <c:dLbls>
          <c:showLegendKey val="0"/>
          <c:showVal val="0"/>
          <c:showCatName val="0"/>
          <c:showSerName val="0"/>
          <c:showPercent val="0"/>
          <c:showBubbleSize val="0"/>
        </c:dLbls>
        <c:gapWidth val="150"/>
        <c:axId val="186286464"/>
        <c:axId val="186286856"/>
      </c:barChart>
      <c:catAx>
        <c:axId val="186286464"/>
        <c:scaling>
          <c:orientation val="minMax"/>
        </c:scaling>
        <c:delete val="0"/>
        <c:axPos val="b"/>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Source clinicaltrials.gov</a:t>
                </a:r>
              </a:p>
            </c:rich>
          </c:tx>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6286856"/>
        <c:crosses val="autoZero"/>
        <c:auto val="1"/>
        <c:lblAlgn val="ctr"/>
        <c:lblOffset val="100"/>
        <c:noMultiLvlLbl val="0"/>
      </c:catAx>
      <c:valAx>
        <c:axId val="1862868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Yearly number of patients </a:t>
                </a:r>
              </a:p>
            </c:rich>
          </c:tx>
          <c:layout>
            <c:manualLayout>
              <c:xMode val="edge"/>
              <c:yMode val="edge"/>
              <c:x val="2.5191183085919926E-2"/>
              <c:y val="0.28825630973343525"/>
            </c:manualLayout>
          </c:layout>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6286464"/>
        <c:crosses val="autoZero"/>
        <c:crossBetween val="between"/>
      </c:valAx>
      <c:valAx>
        <c:axId val="186287248"/>
        <c:scaling>
          <c:orientation val="minMax"/>
          <c:max val="3500"/>
        </c:scaling>
        <c:delete val="0"/>
        <c:axPos val="r"/>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Total patients in registry</a:t>
                </a:r>
              </a:p>
            </c:rich>
          </c:tx>
          <c:layout/>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6287640"/>
        <c:crosses val="max"/>
        <c:crossBetween val="between"/>
      </c:valAx>
      <c:catAx>
        <c:axId val="186287640"/>
        <c:scaling>
          <c:orientation val="minMax"/>
        </c:scaling>
        <c:delete val="1"/>
        <c:axPos val="b"/>
        <c:numFmt formatCode="General" sourceLinked="1"/>
        <c:majorTickMark val="out"/>
        <c:minorTickMark val="none"/>
        <c:tickLblPos val="nextTo"/>
        <c:crossAx val="186287248"/>
        <c:crosses val="autoZero"/>
        <c:auto val="1"/>
        <c:lblAlgn val="ctr"/>
        <c:lblOffset val="100"/>
        <c:noMultiLvlLbl val="0"/>
      </c:cat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3378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1047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277996"/>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072096" y="1391210"/>
            <a:ext cx="6753727" cy="5047536"/>
          </a:xfrm>
          <a:prstGeom prst="rect">
            <a:avLst/>
          </a:prstGeom>
          <a:noFill/>
        </p:spPr>
        <p:txBody>
          <a:bodyPr wrap="square" rtlCol="0">
            <a:spAutoFit/>
          </a:bodyPr>
          <a:lstStyle/>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Scenario</a:t>
            </a:r>
          </a:p>
          <a:p>
            <a:pPr lvl="1" defTabSz="457200"/>
            <a:r>
              <a:rPr lang="en-US" sz="1400" dirty="0" smtClean="0">
                <a:solidFill>
                  <a:prstClr val="black">
                    <a:lumMod val="65000"/>
                    <a:lumOff val="35000"/>
                  </a:prstClr>
                </a:solidFill>
                <a:latin typeface="Avenir Roman"/>
                <a:cs typeface="Avenir Roman"/>
              </a:rPr>
              <a:t>As research activity on Duchenne/Becker muscular dystrophy surged in the last decade, investigators needed a platform to communicate with a global patient base.</a:t>
            </a:r>
          </a:p>
          <a:p>
            <a:pPr lvl="1" defTabSz="457200"/>
            <a:endParaRPr lang="en-US" sz="1400" dirty="0" smtClean="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Challenge</a:t>
            </a:r>
          </a:p>
          <a:p>
            <a:pPr lvl="1" defTabSz="457200"/>
            <a:r>
              <a:rPr lang="en-US" sz="1400" dirty="0" smtClean="0">
                <a:solidFill>
                  <a:prstClr val="black">
                    <a:lumMod val="65000"/>
                    <a:lumOff val="35000"/>
                  </a:prstClr>
                </a:solidFill>
                <a:latin typeface="Avenir Roman"/>
                <a:cs typeface="Avenir Roman"/>
              </a:rPr>
              <a:t>Several pharmaceutical companies had developed mutation-specific trials, and needed a fast way to identify the right patients for each study.</a:t>
            </a:r>
          </a:p>
          <a:p>
            <a:pPr lvl="1" defTabSz="457200"/>
            <a:endParaRPr lang="en-US" sz="1400" dirty="0" smtClean="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Solution</a:t>
            </a:r>
          </a:p>
          <a:p>
            <a:pPr lvl="1" defTabSz="457200"/>
            <a:r>
              <a:rPr lang="en-US" sz="1400" dirty="0" smtClean="0">
                <a:solidFill>
                  <a:prstClr val="black">
                    <a:lumMod val="65000"/>
                    <a:lumOff val="35000"/>
                  </a:prstClr>
                </a:solidFill>
                <a:latin typeface="Avenir Roman"/>
                <a:cs typeface="Avenir Roman"/>
              </a:rPr>
              <a:t>DuchenneConnect links eligible patients with the right research studies and has collected data and genetic test information from over 3,600 participants. This makes it easy for us to identify people who met the inclusion criteria and invite them to participate in research.</a:t>
            </a:r>
          </a:p>
          <a:p>
            <a:pPr lvl="1" defTabSz="457200"/>
            <a:endParaRPr lang="en-US" sz="1400" dirty="0" smtClean="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Results</a:t>
            </a:r>
          </a:p>
          <a:p>
            <a:pPr lvl="1" defTabSz="457200"/>
            <a:r>
              <a:rPr lang="en-US" sz="1400" dirty="0" smtClean="0">
                <a:solidFill>
                  <a:prstClr val="black">
                    <a:lumMod val="65000"/>
                    <a:lumOff val="35000"/>
                  </a:prstClr>
                </a:solidFill>
                <a:latin typeface="Avenir Roman"/>
                <a:cs typeface="Avenir Roman"/>
              </a:rPr>
              <a:t>DuchenneConnect proved to be a reliable source of patients. In 2012, the registry assisted with recruitment for 7 clinical trials, which accounted for 85% of all clinical trials in the US.</a:t>
            </a:r>
          </a:p>
          <a:p>
            <a:pPr lvl="1" defTabSz="457200"/>
            <a:endParaRPr lang="en-US" sz="1400" dirty="0" smtClean="0">
              <a:solidFill>
                <a:prstClr val="black">
                  <a:lumMod val="65000"/>
                  <a:lumOff val="35000"/>
                </a:prstClr>
              </a:solidFill>
              <a:latin typeface="Avenir Roman"/>
              <a:cs typeface="Avenir Roman"/>
            </a:endParaRPr>
          </a:p>
          <a:p>
            <a:pPr lvl="1" defTabSz="457200"/>
            <a:r>
              <a:rPr lang="en-US" sz="1400" dirty="0" smtClean="0">
                <a:solidFill>
                  <a:prstClr val="black">
                    <a:lumMod val="65000"/>
                    <a:lumOff val="35000"/>
                  </a:prstClr>
                </a:solidFill>
                <a:latin typeface="Avenir Roman"/>
                <a:cs typeface="Avenir Roman"/>
              </a:rPr>
              <a:t>As the largest U.S.-based registry for Duchenne/Becker, DuchenneConnect has become a key source of expert knowledge about clinical care and genetics, helping more than 1,000 patients and families find answers.</a:t>
            </a:r>
            <a:endParaRPr lang="en-US" sz="1400" dirty="0">
              <a:solidFill>
                <a:prstClr val="black">
                  <a:lumMod val="65000"/>
                  <a:lumOff val="35000"/>
                </a:prstClr>
              </a:solidFill>
              <a:latin typeface="Avenir Roman"/>
              <a:cs typeface="Avenir Roman"/>
            </a:endParaRPr>
          </a:p>
        </p:txBody>
      </p:sp>
      <p:sp>
        <p:nvSpPr>
          <p:cNvPr id="9" name="Rectangle 8"/>
          <p:cNvSpPr/>
          <p:nvPr/>
        </p:nvSpPr>
        <p:spPr>
          <a:xfrm>
            <a:off x="738247" y="987597"/>
            <a:ext cx="10699774" cy="50832"/>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sp>
        <p:nvSpPr>
          <p:cNvPr id="24" name="TextBox 23"/>
          <p:cNvSpPr txBox="1"/>
          <p:nvPr/>
        </p:nvSpPr>
        <p:spPr>
          <a:xfrm>
            <a:off x="2905172" y="1651144"/>
            <a:ext cx="1753600" cy="338554"/>
          </a:xfrm>
          <a:prstGeom prst="rect">
            <a:avLst/>
          </a:prstGeom>
          <a:noFill/>
        </p:spPr>
        <p:txBody>
          <a:bodyPr wrap="square" rtlCol="0">
            <a:spAutoFit/>
          </a:bodyPr>
          <a:lstStyle/>
          <a:p>
            <a:pPr defTabSz="457200"/>
            <a:r>
              <a:rPr lang="en-US" sz="1600" spc="100" dirty="0" smtClean="0">
                <a:solidFill>
                  <a:srgbClr val="13AED8"/>
                </a:solidFill>
                <a:latin typeface="Avenir Black"/>
                <a:cs typeface="Avenir Black"/>
              </a:rPr>
              <a:t>CASE STUDY</a:t>
            </a:r>
            <a:endParaRPr lang="en-US" sz="1600" spc="100" dirty="0">
              <a:solidFill>
                <a:srgbClr val="13AED8"/>
              </a:solidFill>
              <a:latin typeface="Avenir Black"/>
              <a:cs typeface="Avenir Black"/>
            </a:endParaRPr>
          </a:p>
        </p:txBody>
      </p:sp>
      <p:sp>
        <p:nvSpPr>
          <p:cNvPr id="25" name="Rectangle 24"/>
          <p:cNvSpPr/>
          <p:nvPr/>
        </p:nvSpPr>
        <p:spPr>
          <a:xfrm flipV="1">
            <a:off x="3009919" y="2203343"/>
            <a:ext cx="1363506" cy="18286"/>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sp>
        <p:nvSpPr>
          <p:cNvPr id="26" name="Rectangle 25"/>
          <p:cNvSpPr/>
          <p:nvPr/>
        </p:nvSpPr>
        <p:spPr>
          <a:xfrm flipV="1">
            <a:off x="3009919" y="1443889"/>
            <a:ext cx="1363506" cy="18286"/>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pic>
        <p:nvPicPr>
          <p:cNvPr id="12" name="Picture 11"/>
          <p:cNvPicPr>
            <a:picLocks noChangeAspect="1"/>
          </p:cNvPicPr>
          <p:nvPr/>
        </p:nvPicPr>
        <p:blipFill>
          <a:blip r:embed="rId2"/>
          <a:stretch>
            <a:fillRect/>
          </a:stretch>
        </p:blipFill>
        <p:spPr>
          <a:xfrm>
            <a:off x="646611" y="504513"/>
            <a:ext cx="2910286" cy="320271"/>
          </a:xfrm>
          <a:prstGeom prst="rect">
            <a:avLst/>
          </a:prstGeom>
        </p:spPr>
      </p:pic>
      <p:sp>
        <p:nvSpPr>
          <p:cNvPr id="11" name="TextBox 10"/>
          <p:cNvSpPr txBox="1"/>
          <p:nvPr/>
        </p:nvSpPr>
        <p:spPr>
          <a:xfrm>
            <a:off x="738248" y="1389534"/>
            <a:ext cx="1753600" cy="1200329"/>
          </a:xfrm>
          <a:prstGeom prst="rect">
            <a:avLst/>
          </a:prstGeom>
          <a:noFill/>
        </p:spPr>
        <p:txBody>
          <a:bodyPr wrap="square" rtlCol="0">
            <a:spAutoFit/>
          </a:bodyPr>
          <a:lstStyle/>
          <a:p>
            <a:pPr defTabSz="457200"/>
            <a:r>
              <a:rPr lang="en-US" sz="2400" spc="100" dirty="0" smtClean="0">
                <a:solidFill>
                  <a:srgbClr val="13AED8"/>
                </a:solidFill>
                <a:latin typeface="Avenir Black"/>
                <a:cs typeface="Avenir Black"/>
              </a:rPr>
              <a:t>Decoding Muscular Dystrophy </a:t>
            </a:r>
            <a:endParaRPr lang="en-US" sz="2400" spc="100" dirty="0">
              <a:solidFill>
                <a:srgbClr val="13AED8"/>
              </a:solidFill>
              <a:latin typeface="Avenir Black"/>
              <a:cs typeface="Avenir Black"/>
            </a:endParaRPr>
          </a:p>
        </p:txBody>
      </p:sp>
      <p:graphicFrame>
        <p:nvGraphicFramePr>
          <p:cNvPr id="20" name="Chart 19"/>
          <p:cNvGraphicFramePr>
            <a:graphicFrameLocks/>
          </p:cNvGraphicFramePr>
          <p:nvPr>
            <p:extLst>
              <p:ext uri="{D42A27DB-BD31-4B8C-83A1-F6EECF244321}">
                <p14:modId xmlns:p14="http://schemas.microsoft.com/office/powerpoint/2010/main" val="3435561082"/>
              </p:ext>
            </p:extLst>
          </p:nvPr>
        </p:nvGraphicFramePr>
        <p:xfrm>
          <a:off x="172940" y="3400927"/>
          <a:ext cx="4899156" cy="303782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873928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4876800" y="1466878"/>
            <a:ext cx="7010400" cy="5262979"/>
          </a:xfrm>
          <a:prstGeom prst="rect">
            <a:avLst/>
          </a:prstGeom>
          <a:noFill/>
        </p:spPr>
        <p:txBody>
          <a:bodyPr wrap="square" rtlCol="0">
            <a:spAutoFit/>
          </a:bodyPr>
          <a:lstStyle/>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Scenario</a:t>
            </a:r>
          </a:p>
          <a:p>
            <a:pPr lvl="1" defTabSz="457200"/>
            <a:r>
              <a:rPr lang="en-US" sz="1400" dirty="0" smtClean="0">
                <a:solidFill>
                  <a:prstClr val="black">
                    <a:lumMod val="65000"/>
                    <a:lumOff val="35000"/>
                  </a:prstClr>
                </a:solidFill>
                <a:latin typeface="Avenir Roman"/>
                <a:cs typeface="Avenir Roman"/>
              </a:rPr>
              <a:t>When the National Institutes of Health decided to launch the first national registry for people with Down syndrome, they turned to PatientCrossroads to build it.</a:t>
            </a:r>
          </a:p>
          <a:p>
            <a:pPr lvl="1" defTabSz="457200"/>
            <a:endParaRPr lang="en-US" sz="1400" dirty="0" smtClean="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Challenge</a:t>
            </a:r>
          </a:p>
          <a:p>
            <a:pPr lvl="1" defTabSz="457200"/>
            <a:r>
              <a:rPr lang="en-US" sz="1400" dirty="0" smtClean="0">
                <a:solidFill>
                  <a:prstClr val="black">
                    <a:lumMod val="65000"/>
                    <a:lumOff val="35000"/>
                  </a:prstClr>
                </a:solidFill>
                <a:latin typeface="Avenir Roman"/>
                <a:cs typeface="Avenir Roman"/>
              </a:rPr>
              <a:t>The Down Syndrome Consortium—6 NIH Institutes and 13 advocacy and research organizations—had a hunch. If they could connect patients, healthcare providers and researchers, they’d all be better able collaborate to find more effective treatments and therapies. The consortium faced some serious challenges. They needed a single, shared information hub. They needed to agree on who would own the data. They needed to coordinate a public-private partnership. And they needed a way control access to the patient community</a:t>
            </a:r>
          </a:p>
          <a:p>
            <a:pPr lvl="1" defTabSz="457200"/>
            <a:endParaRPr lang="en-US" sz="1400" dirty="0" smtClean="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Solution</a:t>
            </a:r>
          </a:p>
          <a:p>
            <a:pPr lvl="1" defTabSz="457200"/>
            <a:r>
              <a:rPr lang="en-US" sz="1400" dirty="0" smtClean="0">
                <a:solidFill>
                  <a:prstClr val="black">
                    <a:lumMod val="65000"/>
                    <a:lumOff val="35000"/>
                  </a:prstClr>
                </a:solidFill>
                <a:latin typeface="Avenir Roman"/>
                <a:cs typeface="Avenir Roman"/>
              </a:rPr>
              <a:t>PatientCrossroads created DS-Connect, a secure</a:t>
            </a:r>
            <a:r>
              <a:rPr lang="en-US" sz="1400" dirty="0">
                <a:solidFill>
                  <a:prstClr val="black">
                    <a:lumMod val="65000"/>
                    <a:lumOff val="35000"/>
                  </a:prstClr>
                </a:solidFill>
                <a:latin typeface="Avenir Roman"/>
                <a:cs typeface="Avenir Roman"/>
              </a:rPr>
              <a:t> </a:t>
            </a:r>
            <a:r>
              <a:rPr lang="en-US" sz="1400" dirty="0" smtClean="0">
                <a:solidFill>
                  <a:prstClr val="black">
                    <a:lumMod val="65000"/>
                    <a:lumOff val="35000"/>
                  </a:prstClr>
                </a:solidFill>
                <a:latin typeface="Avenir Roman"/>
                <a:cs typeface="Avenir Roman"/>
              </a:rPr>
              <a:t>registry for the DS community.</a:t>
            </a:r>
          </a:p>
          <a:p>
            <a:pPr lvl="1" defTabSz="457200"/>
            <a:r>
              <a:rPr lang="en-US" sz="1400" dirty="0" smtClean="0">
                <a:solidFill>
                  <a:prstClr val="black">
                    <a:lumMod val="65000"/>
                    <a:lumOff val="35000"/>
                  </a:prstClr>
                </a:solidFill>
                <a:latin typeface="Avenir Roman"/>
                <a:cs typeface="Avenir Roman"/>
              </a:rPr>
              <a:t>(1)	Participants can see their survey answers with those of other participants.</a:t>
            </a:r>
          </a:p>
          <a:p>
            <a:pPr lvl="1" defTabSz="457200"/>
            <a:r>
              <a:rPr lang="en-US" sz="1400" dirty="0" smtClean="0">
                <a:solidFill>
                  <a:prstClr val="black">
                    <a:lumMod val="65000"/>
                    <a:lumOff val="35000"/>
                  </a:prstClr>
                </a:solidFill>
                <a:latin typeface="Avenir Roman"/>
                <a:cs typeface="Avenir Roman"/>
              </a:rPr>
              <a:t>(2)	Researchers can use the registry to recruit patients for clinical studies.</a:t>
            </a:r>
          </a:p>
          <a:p>
            <a:pPr lvl="1" defTabSz="457200"/>
            <a:r>
              <a:rPr lang="en-US" sz="1400" dirty="0" smtClean="0">
                <a:solidFill>
                  <a:prstClr val="black">
                    <a:lumMod val="65000"/>
                    <a:lumOff val="35000"/>
                  </a:prstClr>
                </a:solidFill>
                <a:latin typeface="Avenir Roman"/>
                <a:cs typeface="Avenir Roman"/>
              </a:rPr>
              <a:t>(3)	PatientCrossroads reviews the information for quality and completeness.</a:t>
            </a:r>
          </a:p>
          <a:p>
            <a:pPr lvl="1" defTabSz="457200"/>
            <a:endParaRPr lang="en-US" sz="1400" dirty="0" smtClean="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Results</a:t>
            </a:r>
          </a:p>
          <a:p>
            <a:pPr lvl="1" defTabSz="457200"/>
            <a:r>
              <a:rPr lang="en-US" sz="1400" dirty="0" smtClean="0">
                <a:solidFill>
                  <a:prstClr val="black">
                    <a:lumMod val="65000"/>
                    <a:lumOff val="35000"/>
                  </a:prstClr>
                </a:solidFill>
                <a:latin typeface="Avenir Roman"/>
                <a:cs typeface="Avenir Roman"/>
              </a:rPr>
              <a:t>In December 2013, PatientCrossroads and the Down Syndrome Registry was awarded the NIH MERIT (Method to Extend Research in Time) Group Award</a:t>
            </a:r>
          </a:p>
          <a:p>
            <a:pPr lvl="1" defTabSz="457200"/>
            <a:r>
              <a:rPr lang="en-US" sz="1400" dirty="0" smtClean="0">
                <a:solidFill>
                  <a:prstClr val="black">
                    <a:lumMod val="65000"/>
                    <a:lumOff val="35000"/>
                  </a:prstClr>
                </a:solidFill>
                <a:latin typeface="Avenir Roman"/>
                <a:cs typeface="Avenir Roman"/>
              </a:rPr>
              <a:t>The Down Syndrome Consortium is embarking on a community-wide marketing campaign to promote the registry.</a:t>
            </a:r>
            <a:endParaRPr lang="en-US" sz="1400" dirty="0">
              <a:solidFill>
                <a:prstClr val="black">
                  <a:lumMod val="65000"/>
                  <a:lumOff val="35000"/>
                </a:prstClr>
              </a:solidFill>
              <a:latin typeface="Avenir Roman"/>
              <a:cs typeface="Avenir Roman"/>
            </a:endParaRPr>
          </a:p>
        </p:txBody>
      </p:sp>
      <p:sp>
        <p:nvSpPr>
          <p:cNvPr id="24" name="TextBox 23"/>
          <p:cNvSpPr txBox="1"/>
          <p:nvPr/>
        </p:nvSpPr>
        <p:spPr>
          <a:xfrm>
            <a:off x="2630907" y="1867754"/>
            <a:ext cx="1753600" cy="338554"/>
          </a:xfrm>
          <a:prstGeom prst="rect">
            <a:avLst/>
          </a:prstGeom>
          <a:noFill/>
        </p:spPr>
        <p:txBody>
          <a:bodyPr wrap="square" rtlCol="0">
            <a:spAutoFit/>
          </a:bodyPr>
          <a:lstStyle/>
          <a:p>
            <a:pPr defTabSz="457200"/>
            <a:r>
              <a:rPr lang="en-US" sz="1600" spc="100" dirty="0" smtClean="0">
                <a:solidFill>
                  <a:srgbClr val="13AED8"/>
                </a:solidFill>
                <a:latin typeface="Avenir Black"/>
                <a:cs typeface="Avenir Black"/>
              </a:rPr>
              <a:t>CASE STUDY</a:t>
            </a:r>
            <a:endParaRPr lang="en-US" sz="1600" spc="100" dirty="0">
              <a:solidFill>
                <a:srgbClr val="13AED8"/>
              </a:solidFill>
              <a:latin typeface="Avenir Black"/>
              <a:cs typeface="Avenir Black"/>
            </a:endParaRPr>
          </a:p>
        </p:txBody>
      </p:sp>
      <p:sp>
        <p:nvSpPr>
          <p:cNvPr id="25" name="Rectangle 24"/>
          <p:cNvSpPr/>
          <p:nvPr/>
        </p:nvSpPr>
        <p:spPr>
          <a:xfrm flipV="1">
            <a:off x="2735654" y="2419953"/>
            <a:ext cx="1363506" cy="18286"/>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sp>
        <p:nvSpPr>
          <p:cNvPr id="26" name="Rectangle 25"/>
          <p:cNvSpPr/>
          <p:nvPr/>
        </p:nvSpPr>
        <p:spPr>
          <a:xfrm flipV="1">
            <a:off x="2735654" y="1660499"/>
            <a:ext cx="1363506" cy="18286"/>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sp>
        <p:nvSpPr>
          <p:cNvPr id="11" name="TextBox 10"/>
          <p:cNvSpPr txBox="1"/>
          <p:nvPr/>
        </p:nvSpPr>
        <p:spPr>
          <a:xfrm>
            <a:off x="605721" y="1607242"/>
            <a:ext cx="2025186" cy="830997"/>
          </a:xfrm>
          <a:prstGeom prst="rect">
            <a:avLst/>
          </a:prstGeom>
          <a:noFill/>
        </p:spPr>
        <p:txBody>
          <a:bodyPr wrap="square" rtlCol="0">
            <a:spAutoFit/>
          </a:bodyPr>
          <a:lstStyle/>
          <a:p>
            <a:pPr defTabSz="457200"/>
            <a:r>
              <a:rPr lang="en-US" sz="2400" spc="100" dirty="0" smtClean="0">
                <a:solidFill>
                  <a:srgbClr val="13AED8"/>
                </a:solidFill>
                <a:latin typeface="Avenir Black"/>
                <a:cs typeface="Avenir Black"/>
              </a:rPr>
              <a:t>Creating Connections</a:t>
            </a:r>
            <a:endParaRPr lang="en-US" sz="2400" spc="100" dirty="0">
              <a:solidFill>
                <a:srgbClr val="13AED8"/>
              </a:solidFill>
              <a:latin typeface="Avenir Black"/>
              <a:cs typeface="Avenir Black"/>
            </a:endParaRPr>
          </a:p>
        </p:txBody>
      </p:sp>
      <p:pic>
        <p:nvPicPr>
          <p:cNvPr id="13" name="Picture 12"/>
          <p:cNvPicPr>
            <a:picLocks noChangeAspect="1"/>
          </p:cNvPicPr>
          <p:nvPr/>
        </p:nvPicPr>
        <p:blipFill>
          <a:blip r:embed="rId2"/>
          <a:stretch>
            <a:fillRect/>
          </a:stretch>
        </p:blipFill>
        <p:spPr>
          <a:xfrm>
            <a:off x="502069" y="3110328"/>
            <a:ext cx="4257675" cy="2838450"/>
          </a:xfrm>
          <a:prstGeom prst="rect">
            <a:avLst/>
          </a:prstGeom>
        </p:spPr>
      </p:pic>
      <p:sp>
        <p:nvSpPr>
          <p:cNvPr id="14" name="Rectangle 13"/>
          <p:cNvSpPr/>
          <p:nvPr/>
        </p:nvSpPr>
        <p:spPr>
          <a:xfrm>
            <a:off x="738247" y="987597"/>
            <a:ext cx="10699774" cy="50832"/>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pic>
        <p:nvPicPr>
          <p:cNvPr id="15" name="Picture 14"/>
          <p:cNvPicPr>
            <a:picLocks noChangeAspect="1"/>
          </p:cNvPicPr>
          <p:nvPr/>
        </p:nvPicPr>
        <p:blipFill>
          <a:blip r:embed="rId3"/>
          <a:stretch>
            <a:fillRect/>
          </a:stretch>
        </p:blipFill>
        <p:spPr>
          <a:xfrm>
            <a:off x="646611" y="504513"/>
            <a:ext cx="2910286" cy="320271"/>
          </a:xfrm>
          <a:prstGeom prst="rect">
            <a:avLst/>
          </a:prstGeom>
        </p:spPr>
      </p:pic>
    </p:spTree>
    <p:extLst>
      <p:ext uri="{BB962C8B-B14F-4D97-AF65-F5344CB8AC3E}">
        <p14:creationId xmlns:p14="http://schemas.microsoft.com/office/powerpoint/2010/main" val="527533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041232" y="1667402"/>
            <a:ext cx="6749716" cy="4616648"/>
          </a:xfrm>
          <a:prstGeom prst="rect">
            <a:avLst/>
          </a:prstGeom>
          <a:noFill/>
        </p:spPr>
        <p:txBody>
          <a:bodyPr wrap="square" rtlCol="0">
            <a:spAutoFit/>
          </a:bodyPr>
          <a:lstStyle/>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Scenario</a:t>
            </a:r>
          </a:p>
          <a:p>
            <a:pPr lvl="1" defTabSz="457200"/>
            <a:r>
              <a:rPr lang="en-US" sz="1400" dirty="0" smtClean="0">
                <a:solidFill>
                  <a:prstClr val="black">
                    <a:lumMod val="65000"/>
                    <a:lumOff val="35000"/>
                  </a:prstClr>
                </a:solidFill>
                <a:latin typeface="Avenir Roman"/>
                <a:cs typeface="Avenir Roman"/>
              </a:rPr>
              <a:t>In </a:t>
            </a:r>
            <a:r>
              <a:rPr lang="en-US" sz="1400" dirty="0">
                <a:solidFill>
                  <a:prstClr val="black">
                    <a:lumMod val="65000"/>
                    <a:lumOff val="35000"/>
                  </a:prstClr>
                </a:solidFill>
                <a:latin typeface="Avenir Roman"/>
                <a:cs typeface="Avenir Roman"/>
              </a:rPr>
              <a:t>2010, the Cancer Support Community partnered with PatientCrossroads to get a better understanding of patients’ emotional, physical and social experiences with breast cancer.</a:t>
            </a:r>
          </a:p>
          <a:p>
            <a:pPr lvl="1" defTabSz="457200"/>
            <a:endParaRPr lang="en-US" sz="1400" dirty="0" smtClean="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Challenge</a:t>
            </a:r>
          </a:p>
          <a:p>
            <a:pPr lvl="1" defTabSz="457200"/>
            <a:r>
              <a:rPr lang="en-US" sz="1400" dirty="0">
                <a:solidFill>
                  <a:prstClr val="black">
                    <a:lumMod val="65000"/>
                    <a:lumOff val="35000"/>
                  </a:prstClr>
                </a:solidFill>
                <a:latin typeface="Avenir Roman"/>
                <a:cs typeface="Avenir Roman"/>
              </a:rPr>
              <a:t>The Cancer Support Community, a global nonprofit, needed insight into the breast cancer experience to help more patients navigate each stage of their journey with the illness.</a:t>
            </a:r>
            <a:endParaRPr lang="en-US" sz="1400" dirty="0" smtClean="0">
              <a:solidFill>
                <a:prstClr val="black">
                  <a:lumMod val="65000"/>
                  <a:lumOff val="35000"/>
                </a:prstClr>
              </a:solidFill>
              <a:latin typeface="Avenir Roman"/>
              <a:cs typeface="Avenir Roman"/>
            </a:endParaRPr>
          </a:p>
          <a:p>
            <a:pPr lvl="1" defTabSz="457200"/>
            <a:endParaRPr lang="en-US" sz="1400" dirty="0" smtClean="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Solution</a:t>
            </a:r>
          </a:p>
          <a:p>
            <a:pPr lvl="1" defTabSz="457200"/>
            <a:r>
              <a:rPr lang="en-US" sz="1400" dirty="0">
                <a:solidFill>
                  <a:prstClr val="black">
                    <a:lumMod val="65000"/>
                    <a:lumOff val="35000"/>
                  </a:prstClr>
                </a:solidFill>
                <a:latin typeface="Avenir Roman"/>
                <a:cs typeface="Avenir Roman"/>
              </a:rPr>
              <a:t>PatientCrossroads and the CSC’s Research and Training Institute developed the Breast Cancer M.A.P. (Mind Affects the Physical) Project. The project has recruited more than 2,600 breast cancer survivors to join the registry and share their medical information and personal stories. The data is being used to develop new ways to address living with breast cancer.</a:t>
            </a:r>
          </a:p>
          <a:p>
            <a:pPr lvl="1" defTabSz="457200"/>
            <a:endParaRPr lang="en-US" sz="1400" dirty="0" smtClean="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Results</a:t>
            </a:r>
          </a:p>
          <a:p>
            <a:pPr lvl="1" defTabSz="457200"/>
            <a:r>
              <a:rPr lang="en-US" sz="1400" dirty="0">
                <a:solidFill>
                  <a:prstClr val="black">
                    <a:lumMod val="65000"/>
                    <a:lumOff val="35000"/>
                  </a:prstClr>
                </a:solidFill>
                <a:latin typeface="Avenir Roman"/>
                <a:cs typeface="Avenir Roman"/>
              </a:rPr>
              <a:t>Based on the success of the M.A.P. Project, the CSC has expanded the program to build the Cancer Experience Registry. The registry has collected information from over 5,000 survivors across nearly 40 cancer areas.</a:t>
            </a:r>
          </a:p>
        </p:txBody>
      </p:sp>
      <p:sp>
        <p:nvSpPr>
          <p:cNvPr id="24" name="TextBox 23"/>
          <p:cNvSpPr txBox="1"/>
          <p:nvPr/>
        </p:nvSpPr>
        <p:spPr>
          <a:xfrm>
            <a:off x="2843921" y="1902252"/>
            <a:ext cx="1753600" cy="338554"/>
          </a:xfrm>
          <a:prstGeom prst="rect">
            <a:avLst/>
          </a:prstGeom>
          <a:noFill/>
        </p:spPr>
        <p:txBody>
          <a:bodyPr wrap="square" rtlCol="0">
            <a:spAutoFit/>
          </a:bodyPr>
          <a:lstStyle/>
          <a:p>
            <a:pPr defTabSz="457200"/>
            <a:r>
              <a:rPr lang="en-US" sz="1600" spc="100" dirty="0" smtClean="0">
                <a:solidFill>
                  <a:srgbClr val="13AED8"/>
                </a:solidFill>
                <a:latin typeface="Avenir Black"/>
                <a:cs typeface="Avenir Black"/>
              </a:rPr>
              <a:t>CASE STUDY</a:t>
            </a:r>
            <a:endParaRPr lang="en-US" sz="1600" spc="100" dirty="0">
              <a:solidFill>
                <a:srgbClr val="13AED8"/>
              </a:solidFill>
              <a:latin typeface="Avenir Black"/>
              <a:cs typeface="Avenir Black"/>
            </a:endParaRPr>
          </a:p>
        </p:txBody>
      </p:sp>
      <p:sp>
        <p:nvSpPr>
          <p:cNvPr id="25" name="Rectangle 24"/>
          <p:cNvSpPr/>
          <p:nvPr/>
        </p:nvSpPr>
        <p:spPr>
          <a:xfrm flipV="1">
            <a:off x="2948668" y="2454451"/>
            <a:ext cx="1363506" cy="18286"/>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sp>
        <p:nvSpPr>
          <p:cNvPr id="26" name="Rectangle 25"/>
          <p:cNvSpPr/>
          <p:nvPr/>
        </p:nvSpPr>
        <p:spPr>
          <a:xfrm flipV="1">
            <a:off x="2948668" y="1694997"/>
            <a:ext cx="1363506" cy="18286"/>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sp>
        <p:nvSpPr>
          <p:cNvPr id="11" name="TextBox 10"/>
          <p:cNvSpPr txBox="1"/>
          <p:nvPr/>
        </p:nvSpPr>
        <p:spPr>
          <a:xfrm>
            <a:off x="646611" y="1641740"/>
            <a:ext cx="1753600" cy="830997"/>
          </a:xfrm>
          <a:prstGeom prst="rect">
            <a:avLst/>
          </a:prstGeom>
          <a:noFill/>
        </p:spPr>
        <p:txBody>
          <a:bodyPr wrap="square" rtlCol="0">
            <a:spAutoFit/>
          </a:bodyPr>
          <a:lstStyle/>
          <a:p>
            <a:pPr defTabSz="457200"/>
            <a:r>
              <a:rPr lang="en-US" sz="2400" spc="100" dirty="0" smtClean="0">
                <a:solidFill>
                  <a:srgbClr val="13AED8"/>
                </a:solidFill>
                <a:latin typeface="Avenir Black"/>
                <a:cs typeface="Avenir Black"/>
              </a:rPr>
              <a:t>Survival Story</a:t>
            </a:r>
            <a:endParaRPr lang="en-US" sz="2400" spc="100" dirty="0">
              <a:solidFill>
                <a:srgbClr val="13AED8"/>
              </a:solidFill>
              <a:latin typeface="Avenir Black"/>
              <a:cs typeface="Avenir Black"/>
            </a:endParaRPr>
          </a:p>
        </p:txBody>
      </p:sp>
      <p:sp>
        <p:nvSpPr>
          <p:cNvPr id="13" name="Rectangle 12"/>
          <p:cNvSpPr/>
          <p:nvPr/>
        </p:nvSpPr>
        <p:spPr>
          <a:xfrm>
            <a:off x="738247" y="987597"/>
            <a:ext cx="10699774" cy="50832"/>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b="1">
              <a:solidFill>
                <a:prstClr val="black"/>
              </a:solidFill>
            </a:endParaRPr>
          </a:p>
        </p:txBody>
      </p:sp>
      <p:pic>
        <p:nvPicPr>
          <p:cNvPr id="14" name="Picture 13"/>
          <p:cNvPicPr>
            <a:picLocks noChangeAspect="1"/>
          </p:cNvPicPr>
          <p:nvPr/>
        </p:nvPicPr>
        <p:blipFill>
          <a:blip r:embed="rId2"/>
          <a:stretch>
            <a:fillRect/>
          </a:stretch>
        </p:blipFill>
        <p:spPr>
          <a:xfrm>
            <a:off x="646611" y="504513"/>
            <a:ext cx="2910286" cy="320271"/>
          </a:xfrm>
          <a:prstGeom prst="rect">
            <a:avLst/>
          </a:prstGeom>
        </p:spPr>
      </p:pic>
      <p:graphicFrame>
        <p:nvGraphicFramePr>
          <p:cNvPr id="15" name="Table 14"/>
          <p:cNvGraphicFramePr>
            <a:graphicFrameLocks noGrp="1"/>
          </p:cNvGraphicFramePr>
          <p:nvPr>
            <p:extLst>
              <p:ext uri="{D42A27DB-BD31-4B8C-83A1-F6EECF244321}">
                <p14:modId xmlns:p14="http://schemas.microsoft.com/office/powerpoint/2010/main" val="4084509821"/>
              </p:ext>
            </p:extLst>
          </p:nvPr>
        </p:nvGraphicFramePr>
        <p:xfrm>
          <a:off x="137310" y="3318510"/>
          <a:ext cx="4815690" cy="1520190"/>
        </p:xfrm>
        <a:graphic>
          <a:graphicData uri="http://schemas.openxmlformats.org/drawingml/2006/table">
            <a:tbl>
              <a:tblPr/>
              <a:tblGrid>
                <a:gridCol w="1802993"/>
                <a:gridCol w="252954"/>
                <a:gridCol w="504825"/>
                <a:gridCol w="504825"/>
                <a:gridCol w="804593"/>
                <a:gridCol w="482778"/>
                <a:gridCol w="462722"/>
              </a:tblGrid>
              <a:tr h="124845">
                <a:tc gridSpan="7">
                  <a:txBody>
                    <a:bodyPr/>
                    <a:lstStyle/>
                    <a:p>
                      <a:pPr algn="ctr" fontAlgn="t"/>
                      <a:r>
                        <a:rPr lang="en-US" sz="1200" b="0" i="0" u="none" strike="noStrike" dirty="0" smtClean="0">
                          <a:solidFill>
                            <a:srgbClr val="000000"/>
                          </a:solidFill>
                          <a:effectLst/>
                          <a:latin typeface="Avenir Roman"/>
                        </a:rPr>
                        <a:t>Based</a:t>
                      </a:r>
                      <a:r>
                        <a:rPr lang="en-US" sz="1200" b="0" i="0" u="none" strike="noStrike" baseline="0" dirty="0" smtClean="0">
                          <a:solidFill>
                            <a:srgbClr val="000000"/>
                          </a:solidFill>
                          <a:effectLst/>
                          <a:latin typeface="Avenir Roman"/>
                        </a:rPr>
                        <a:t> on the success of the M.A.P. Project, t</a:t>
                      </a:r>
                      <a:r>
                        <a:rPr lang="en-US" sz="1200" b="0" i="0" u="none" strike="noStrike" dirty="0" smtClean="0">
                          <a:solidFill>
                            <a:srgbClr val="000000"/>
                          </a:solidFill>
                          <a:effectLst/>
                          <a:latin typeface="Avenir Roman"/>
                        </a:rPr>
                        <a:t>he Cancer Support Community committed</a:t>
                      </a:r>
                      <a:r>
                        <a:rPr lang="en-US" sz="1200" b="0" i="0" u="none" strike="noStrike" baseline="0" dirty="0" smtClean="0">
                          <a:solidFill>
                            <a:srgbClr val="000000"/>
                          </a:solidFill>
                          <a:effectLst/>
                          <a:latin typeface="Avenir Roman"/>
                        </a:rPr>
                        <a:t> to understand the experience of all survivors through </a:t>
                      </a:r>
                      <a:r>
                        <a:rPr lang="en-US" sz="1200" b="0" i="0" u="none" strike="noStrike" dirty="0" smtClean="0">
                          <a:solidFill>
                            <a:srgbClr val="000000"/>
                          </a:solidFill>
                          <a:effectLst/>
                          <a:latin typeface="Avenir Roman"/>
                        </a:rPr>
                        <a:t>the Cancer Experience Registry</a:t>
                      </a:r>
                      <a:endParaRPr lang="en-US" sz="1200" b="0" i="0" u="none" strike="noStrike" dirty="0">
                        <a:solidFill>
                          <a:srgbClr val="000000"/>
                        </a:solidFill>
                        <a:effectLst/>
                        <a:latin typeface="Avenir Roman"/>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1">
                        <a:lumMod val="40000"/>
                        <a:lumOff val="60000"/>
                      </a:schemeClr>
                    </a:solidFill>
                  </a:tcPr>
                </a:tc>
                <a:tc hMerge="1">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solidFill>
                      <a:schemeClr val="bg1"/>
                    </a:solidFill>
                  </a:tcPr>
                </a:tc>
                <a:tc hMerge="1">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solidFill>
                      <a:schemeClr val="bg1"/>
                    </a:solidFill>
                  </a:tcPr>
                </a:tc>
                <a:tc hMerge="1">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solidFill>
                      <a:schemeClr val="bg1"/>
                    </a:solidFill>
                  </a:tcPr>
                </a:tc>
                <a:tc hMerge="1">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solidFill>
                      <a:schemeClr val="bg1"/>
                    </a:solidFill>
                  </a:tcPr>
                </a:tc>
                <a:tc hMerge="1">
                  <a:txBody>
                    <a:bodyPr/>
                    <a:lstStyle/>
                    <a:p>
                      <a:pPr algn="l" fontAlgn="b"/>
                      <a:endParaRPr lang="en-US" sz="1600" b="0" i="0" u="none" strike="noStrike">
                        <a:solidFill>
                          <a:srgbClr val="000000"/>
                        </a:solidFill>
                        <a:effectLst/>
                        <a:latin typeface="Calibri" panose="020F0502020204030204" pitchFamily="34" charset="0"/>
                      </a:endParaRPr>
                    </a:p>
                  </a:txBody>
                  <a:tcPr marL="9525" marR="9525" marT="9525" marB="0" anchor="ctr">
                    <a:lnL>
                      <a:noFill/>
                    </a:lnL>
                    <a:lnR>
                      <a:noFill/>
                    </a:lnR>
                    <a:lnT>
                      <a:noFill/>
                    </a:lnT>
                    <a:lnB>
                      <a:noFill/>
                    </a:lnB>
                    <a:solidFill>
                      <a:schemeClr val="bg1"/>
                    </a:solidFill>
                  </a:tcPr>
                </a:tc>
                <a:tc hMerge="1">
                  <a:txBody>
                    <a:bodyPr/>
                    <a:lstStyle/>
                    <a:p>
                      <a:pPr algn="l" fontAlgn="b"/>
                      <a:endParaRPr lang="en-US" sz="1600" b="0" i="0" u="none" strike="noStrike" dirty="0">
                        <a:solidFill>
                          <a:srgbClr val="000000"/>
                        </a:solidFill>
                        <a:effectLst/>
                        <a:latin typeface="Calibri" panose="020F0502020204030204" pitchFamily="34" charset="0"/>
                      </a:endParaRPr>
                    </a:p>
                  </a:txBody>
                  <a:tcPr marL="9525" marR="9525" marT="9525" marB="0" anchor="ctr">
                    <a:lnL>
                      <a:noFill/>
                    </a:lnL>
                    <a:lnR>
                      <a:noFill/>
                    </a:lnR>
                    <a:lnT>
                      <a:noFill/>
                    </a:lnT>
                    <a:lnB>
                      <a:noFill/>
                    </a:lnB>
                    <a:solidFill>
                      <a:schemeClr val="bg1"/>
                    </a:solidFill>
                  </a:tcPr>
                </a:tc>
              </a:tr>
              <a:tr h="124845">
                <a:tc>
                  <a:txBody>
                    <a:bodyPr/>
                    <a:lstStyle/>
                    <a:p>
                      <a:pPr algn="r" fontAlgn="t"/>
                      <a:endParaRPr lang="en-US" sz="1200" b="0" i="0" u="none" strike="noStrike" dirty="0">
                        <a:solidFill>
                          <a:srgbClr val="000000"/>
                        </a:solidFill>
                        <a:effectLst/>
                        <a:latin typeface="Avenir Roman"/>
                      </a:endParaRP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endParaRPr lang="en-US" sz="1200" b="0" i="0" u="none" strike="noStrike" dirty="0">
                        <a:solidFill>
                          <a:srgbClr val="000000"/>
                        </a:solidFill>
                        <a:effectLst/>
                        <a:latin typeface="Avenir Roman"/>
                      </a:endParaRPr>
                    </a:p>
                  </a:txBody>
                  <a:tcPr marL="9525" marR="9525" marT="9525" marB="0" anchor="ctr">
                    <a:lnL>
                      <a:noFill/>
                    </a:lnL>
                    <a:lnR>
                      <a:noFill/>
                    </a:lnR>
                    <a:lnT>
                      <a:noFill/>
                    </a:lnT>
                    <a:lnB>
                      <a:noFill/>
                    </a:lnB>
                    <a:noFill/>
                  </a:tcPr>
                </a:tc>
                <a:tc>
                  <a:txBody>
                    <a:bodyPr/>
                    <a:lstStyle/>
                    <a:p>
                      <a:pPr algn="l" fontAlgn="b"/>
                      <a:endParaRPr lang="en-US" sz="1200" b="0" i="0" u="none" strike="noStrike" dirty="0">
                        <a:solidFill>
                          <a:srgbClr val="000000"/>
                        </a:solidFill>
                        <a:effectLst/>
                        <a:latin typeface="Avenir Roman"/>
                      </a:endParaRPr>
                    </a:p>
                  </a:txBody>
                  <a:tcPr marL="9525" marR="9525" marT="9525" marB="0" anchor="ctr">
                    <a:lnL>
                      <a:noFill/>
                    </a:lnL>
                    <a:lnR>
                      <a:noFill/>
                    </a:lnR>
                    <a:lnT>
                      <a:noFill/>
                    </a:lnT>
                    <a:lnB>
                      <a:noFill/>
                    </a:lnB>
                  </a:tcPr>
                </a:tc>
                <a:tc>
                  <a:txBody>
                    <a:bodyPr/>
                    <a:lstStyle/>
                    <a:p>
                      <a:pPr algn="l" fontAlgn="b"/>
                      <a:endParaRPr lang="en-US" sz="1200" b="0" i="0" u="none" strike="noStrike">
                        <a:solidFill>
                          <a:srgbClr val="000000"/>
                        </a:solidFill>
                        <a:effectLst/>
                        <a:latin typeface="Avenir Roman"/>
                      </a:endParaRPr>
                    </a:p>
                  </a:txBody>
                  <a:tcPr marL="9525" marR="9525" marT="9525" marB="0" anchor="ctr">
                    <a:lnL>
                      <a:noFill/>
                    </a:lnL>
                    <a:lnR>
                      <a:noFill/>
                    </a:lnR>
                    <a:lnT>
                      <a:noFill/>
                    </a:lnT>
                    <a:lnB>
                      <a:noFill/>
                    </a:lnB>
                  </a:tcPr>
                </a:tc>
                <a:tc>
                  <a:txBody>
                    <a:bodyPr/>
                    <a:lstStyle/>
                    <a:p>
                      <a:pPr algn="l" fontAlgn="b"/>
                      <a:endParaRPr lang="en-US" sz="1200" b="0" i="0" u="none" strike="noStrike">
                        <a:solidFill>
                          <a:srgbClr val="000000"/>
                        </a:solidFill>
                        <a:effectLst/>
                        <a:latin typeface="Avenir Roman"/>
                      </a:endParaRPr>
                    </a:p>
                  </a:txBody>
                  <a:tcPr marL="9525" marR="9525" marT="9525" marB="0" anchor="ctr">
                    <a:lnL>
                      <a:noFill/>
                    </a:lnL>
                    <a:lnR>
                      <a:noFill/>
                    </a:lnR>
                    <a:lnT>
                      <a:noFill/>
                    </a:lnT>
                    <a:lnB>
                      <a:noFill/>
                    </a:lnB>
                  </a:tcPr>
                </a:tc>
                <a:tc>
                  <a:txBody>
                    <a:bodyPr/>
                    <a:lstStyle/>
                    <a:p>
                      <a:pPr algn="l" fontAlgn="b"/>
                      <a:endParaRPr lang="en-US" sz="1200" b="0" i="0" u="none" strike="noStrike">
                        <a:solidFill>
                          <a:srgbClr val="000000"/>
                        </a:solidFill>
                        <a:effectLst/>
                        <a:latin typeface="Avenir Roman"/>
                      </a:endParaRPr>
                    </a:p>
                  </a:txBody>
                  <a:tcPr marL="9525" marR="9525" marT="9525" marB="0" anchor="ctr">
                    <a:lnL>
                      <a:noFill/>
                    </a:lnL>
                    <a:lnR>
                      <a:noFill/>
                    </a:lnR>
                    <a:lnT>
                      <a:noFill/>
                    </a:lnT>
                    <a:lnB>
                      <a:noFill/>
                    </a:lnB>
                  </a:tcPr>
                </a:tc>
                <a:tc>
                  <a:txBody>
                    <a:bodyPr/>
                    <a:lstStyle/>
                    <a:p>
                      <a:pPr algn="l" fontAlgn="b"/>
                      <a:endParaRPr lang="en-US" sz="1200" b="0" i="0" u="none" strike="noStrike" dirty="0">
                        <a:solidFill>
                          <a:srgbClr val="000000"/>
                        </a:solidFill>
                        <a:effectLst/>
                        <a:latin typeface="Avenir Roman"/>
                      </a:endParaRP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tcPr>
                </a:tc>
              </a:tr>
              <a:tr h="124845">
                <a:tc>
                  <a:txBody>
                    <a:bodyPr/>
                    <a:lstStyle/>
                    <a:p>
                      <a:pPr algn="r" fontAlgn="t"/>
                      <a:r>
                        <a:rPr lang="en-US" sz="1200" b="0" i="0" u="none" strike="noStrike" dirty="0">
                          <a:solidFill>
                            <a:srgbClr val="000000"/>
                          </a:solidFill>
                          <a:effectLst/>
                          <a:latin typeface="Avenir Roman"/>
                        </a:rPr>
                        <a:t>Cancer areas</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200" b="0" i="0" u="none" strike="noStrike" dirty="0">
                          <a:solidFill>
                            <a:srgbClr val="000000"/>
                          </a:solidFill>
                          <a:effectLst/>
                          <a:latin typeface="Avenir Roman"/>
                        </a:rPr>
                        <a:t> </a:t>
                      </a:r>
                    </a:p>
                  </a:txBody>
                  <a:tcPr marL="9525" marR="9525" marT="9525" marB="0" anchor="ctr">
                    <a:lnL>
                      <a:noFill/>
                    </a:lnL>
                    <a:lnR>
                      <a:noFill/>
                    </a:lnR>
                    <a:lnT>
                      <a:noFill/>
                    </a:lnT>
                    <a:lnB>
                      <a:noFill/>
                    </a:lnB>
                    <a:solidFill>
                      <a:srgbClr val="FFFF00"/>
                    </a:solidFill>
                  </a:tcPr>
                </a:tc>
                <a:tc>
                  <a:txBody>
                    <a:bodyPr/>
                    <a:lstStyle/>
                    <a:p>
                      <a:pPr algn="l" fontAlgn="b"/>
                      <a:r>
                        <a:rPr lang="en-US" sz="1200" b="0" i="0" u="none" strike="noStrike" dirty="0">
                          <a:solidFill>
                            <a:srgbClr val="000000"/>
                          </a:solidFill>
                          <a:effectLst/>
                          <a:latin typeface="Avenir Roman"/>
                        </a:rPr>
                        <a:t>40</a:t>
                      </a:r>
                    </a:p>
                  </a:txBody>
                  <a:tcPr marL="9525" marR="9525" marT="9525" marB="0" anchor="ctr">
                    <a:lnL>
                      <a:noFill/>
                    </a:lnL>
                    <a:lnR>
                      <a:noFill/>
                    </a:lnR>
                    <a:lnT>
                      <a:noFill/>
                    </a:lnT>
                    <a:lnB>
                      <a:noFill/>
                    </a:lnB>
                  </a:tcPr>
                </a:tc>
                <a:tc>
                  <a:txBody>
                    <a:bodyPr/>
                    <a:lstStyle/>
                    <a:p>
                      <a:pPr algn="l" fontAlgn="b"/>
                      <a:endParaRPr lang="en-US" sz="1200" b="0" i="0" u="none" strike="noStrike">
                        <a:solidFill>
                          <a:srgbClr val="000000"/>
                        </a:solidFill>
                        <a:effectLst/>
                        <a:latin typeface="Avenir Roman"/>
                      </a:endParaRPr>
                    </a:p>
                  </a:txBody>
                  <a:tcPr marL="9525" marR="9525" marT="9525" marB="0" anchor="ctr">
                    <a:lnL>
                      <a:noFill/>
                    </a:lnL>
                    <a:lnR>
                      <a:noFill/>
                    </a:lnR>
                    <a:lnT>
                      <a:noFill/>
                    </a:lnT>
                    <a:lnB>
                      <a:noFill/>
                    </a:lnB>
                  </a:tcPr>
                </a:tc>
                <a:tc>
                  <a:txBody>
                    <a:bodyPr/>
                    <a:lstStyle/>
                    <a:p>
                      <a:pPr algn="l" fontAlgn="b"/>
                      <a:endParaRPr lang="en-US" sz="1200" b="0" i="0" u="none" strike="noStrike">
                        <a:solidFill>
                          <a:srgbClr val="000000"/>
                        </a:solidFill>
                        <a:effectLst/>
                        <a:latin typeface="Avenir Roman"/>
                      </a:endParaRPr>
                    </a:p>
                  </a:txBody>
                  <a:tcPr marL="9525" marR="9525" marT="9525" marB="0" anchor="ctr">
                    <a:lnL>
                      <a:noFill/>
                    </a:lnL>
                    <a:lnR>
                      <a:noFill/>
                    </a:lnR>
                    <a:lnT>
                      <a:noFill/>
                    </a:lnT>
                    <a:lnB>
                      <a:noFill/>
                    </a:lnB>
                  </a:tcPr>
                </a:tc>
                <a:tc>
                  <a:txBody>
                    <a:bodyPr/>
                    <a:lstStyle/>
                    <a:p>
                      <a:pPr algn="l" fontAlgn="b"/>
                      <a:endParaRPr lang="en-US" sz="1200" b="0" i="0" u="none" strike="noStrike">
                        <a:solidFill>
                          <a:srgbClr val="000000"/>
                        </a:solidFill>
                        <a:effectLst/>
                        <a:latin typeface="Avenir Roman"/>
                      </a:endParaRPr>
                    </a:p>
                  </a:txBody>
                  <a:tcPr marL="9525" marR="9525" marT="9525" marB="0" anchor="ctr">
                    <a:lnL>
                      <a:noFill/>
                    </a:lnL>
                    <a:lnR>
                      <a:noFill/>
                    </a:lnR>
                    <a:lnT>
                      <a:noFill/>
                    </a:lnT>
                    <a:lnB>
                      <a:noFill/>
                    </a:lnB>
                  </a:tcPr>
                </a:tc>
                <a:tc>
                  <a:txBody>
                    <a:bodyPr/>
                    <a:lstStyle/>
                    <a:p>
                      <a:pPr algn="l" fontAlgn="b"/>
                      <a:endParaRPr lang="en-US" sz="1200" b="0" i="0" u="none" strike="noStrike" dirty="0">
                        <a:solidFill>
                          <a:srgbClr val="000000"/>
                        </a:solidFill>
                        <a:effectLst/>
                        <a:latin typeface="Avenir Roman"/>
                      </a:endParaRP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tcPr>
                </a:tc>
              </a:tr>
              <a:tr h="124845">
                <a:tc>
                  <a:txBody>
                    <a:bodyPr/>
                    <a:lstStyle/>
                    <a:p>
                      <a:pPr algn="r" fontAlgn="t"/>
                      <a:r>
                        <a:rPr lang="en-US" sz="1200" b="0" i="0" u="none" strike="noStrike" dirty="0">
                          <a:solidFill>
                            <a:srgbClr val="000000"/>
                          </a:solidFill>
                          <a:effectLst/>
                          <a:latin typeface="Avenir Roman"/>
                        </a:rPr>
                        <a:t>Breast cancer survivors</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200" b="0" i="0" u="none" strike="noStrike" dirty="0">
                          <a:solidFill>
                            <a:srgbClr val="000000"/>
                          </a:solidFill>
                          <a:effectLst/>
                          <a:latin typeface="Avenir Roman"/>
                        </a:rPr>
                        <a:t> </a:t>
                      </a:r>
                    </a:p>
                  </a:txBody>
                  <a:tcPr marL="9525" marR="9525" marT="9525" marB="0" anchor="ctr">
                    <a:lnL>
                      <a:noFill/>
                    </a:lnL>
                    <a:lnR>
                      <a:noFill/>
                    </a:lnR>
                    <a:lnT>
                      <a:noFill/>
                    </a:lnT>
                    <a:lnB>
                      <a:noFill/>
                    </a:lnB>
                    <a:solidFill>
                      <a:srgbClr val="00B050"/>
                    </a:solidFill>
                  </a:tcPr>
                </a:tc>
                <a:tc>
                  <a:txBody>
                    <a:bodyPr/>
                    <a:lstStyle/>
                    <a:p>
                      <a:pPr algn="l" fontAlgn="b"/>
                      <a:r>
                        <a:rPr lang="en-US" sz="1200" b="0" i="0" u="none" strike="noStrike">
                          <a:solidFill>
                            <a:srgbClr val="000000"/>
                          </a:solidFill>
                          <a:effectLst/>
                          <a:latin typeface="Avenir Roman"/>
                        </a:rPr>
                        <a:t> </a:t>
                      </a:r>
                    </a:p>
                  </a:txBody>
                  <a:tcPr marL="9525" marR="9525" marT="9525" marB="0" anchor="ctr">
                    <a:lnL>
                      <a:noFill/>
                    </a:lnL>
                    <a:lnR>
                      <a:noFill/>
                    </a:lnR>
                    <a:lnT>
                      <a:noFill/>
                    </a:lnT>
                    <a:lnB>
                      <a:noFill/>
                    </a:lnB>
                    <a:solidFill>
                      <a:srgbClr val="00B050"/>
                    </a:solidFill>
                  </a:tcPr>
                </a:tc>
                <a:tc>
                  <a:txBody>
                    <a:bodyPr/>
                    <a:lstStyle/>
                    <a:p>
                      <a:pPr algn="l" fontAlgn="b"/>
                      <a:r>
                        <a:rPr lang="en-US" sz="1200" b="0" i="0" u="none" strike="noStrike" dirty="0">
                          <a:solidFill>
                            <a:srgbClr val="000000"/>
                          </a:solidFill>
                          <a:effectLst/>
                          <a:latin typeface="Avenir Roman"/>
                        </a:rPr>
                        <a:t> </a:t>
                      </a:r>
                    </a:p>
                  </a:txBody>
                  <a:tcPr marL="9525" marR="9525" marT="9525" marB="0" anchor="ctr">
                    <a:lnL>
                      <a:noFill/>
                    </a:lnL>
                    <a:lnR>
                      <a:noFill/>
                    </a:lnR>
                    <a:lnT>
                      <a:noFill/>
                    </a:lnT>
                    <a:lnB>
                      <a:noFill/>
                    </a:lnB>
                    <a:solidFill>
                      <a:srgbClr val="00B050"/>
                    </a:solidFill>
                  </a:tcPr>
                </a:tc>
                <a:tc>
                  <a:txBody>
                    <a:bodyPr/>
                    <a:lstStyle/>
                    <a:p>
                      <a:pPr algn="l" fontAlgn="b"/>
                      <a:r>
                        <a:rPr lang="en-US" sz="1200" b="0" i="0" u="none" strike="noStrike">
                          <a:solidFill>
                            <a:srgbClr val="000000"/>
                          </a:solidFill>
                          <a:effectLst/>
                          <a:latin typeface="Avenir Roman"/>
                        </a:rPr>
                        <a:t>2,600</a:t>
                      </a:r>
                    </a:p>
                  </a:txBody>
                  <a:tcPr marL="9525" marR="9525" marT="9525" marB="0" anchor="ctr">
                    <a:lnL>
                      <a:noFill/>
                    </a:lnL>
                    <a:lnR>
                      <a:noFill/>
                    </a:lnR>
                    <a:lnT>
                      <a:noFill/>
                    </a:lnT>
                    <a:lnB>
                      <a:noFill/>
                    </a:lnB>
                  </a:tcPr>
                </a:tc>
                <a:tc>
                  <a:txBody>
                    <a:bodyPr/>
                    <a:lstStyle/>
                    <a:p>
                      <a:pPr algn="l" fontAlgn="b"/>
                      <a:endParaRPr lang="en-US" sz="1200" b="0" i="0" u="none" strike="noStrike">
                        <a:solidFill>
                          <a:srgbClr val="000000"/>
                        </a:solidFill>
                        <a:effectLst/>
                        <a:latin typeface="Avenir Roman"/>
                      </a:endParaRPr>
                    </a:p>
                  </a:txBody>
                  <a:tcPr marL="9525" marR="9525" marT="9525" marB="0" anchor="ctr">
                    <a:lnL>
                      <a:noFill/>
                    </a:lnL>
                    <a:lnR>
                      <a:noFill/>
                    </a:lnR>
                    <a:lnT>
                      <a:noFill/>
                    </a:lnT>
                    <a:lnB>
                      <a:noFill/>
                    </a:lnB>
                  </a:tcPr>
                </a:tc>
                <a:tc>
                  <a:txBody>
                    <a:bodyPr/>
                    <a:lstStyle/>
                    <a:p>
                      <a:pPr algn="l" fontAlgn="b"/>
                      <a:endParaRPr lang="en-US" sz="1200" b="0" i="0" u="none" strike="noStrike" dirty="0">
                        <a:solidFill>
                          <a:srgbClr val="000000"/>
                        </a:solidFill>
                        <a:effectLst/>
                        <a:latin typeface="Avenir Roman"/>
                      </a:endParaRP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tcPr>
                </a:tc>
              </a:tr>
              <a:tr h="124845">
                <a:tc>
                  <a:txBody>
                    <a:bodyPr/>
                    <a:lstStyle/>
                    <a:p>
                      <a:pPr algn="r" fontAlgn="t"/>
                      <a:r>
                        <a:rPr lang="en-US" sz="1200" b="0" i="0" u="none" strike="noStrike" dirty="0">
                          <a:solidFill>
                            <a:srgbClr val="000000"/>
                          </a:solidFill>
                          <a:effectLst/>
                          <a:latin typeface="Avenir Roman"/>
                        </a:rPr>
                        <a:t>All cancer survivors</a:t>
                      </a:r>
                    </a:p>
                  </a:txBody>
                  <a:tcPr marL="9525" marR="9525" marT="9525" marB="0" anchor="ctr">
                    <a:lnL w="12700" cap="flat" cmpd="sng" algn="ctr">
                      <a:solidFill>
                        <a:schemeClr val="tx1"/>
                      </a:solidFill>
                      <a:prstDash val="solid"/>
                      <a:round/>
                      <a:headEnd type="none" w="med" len="med"/>
                      <a:tailEnd type="none" w="med" len="med"/>
                    </a:lnL>
                    <a:lnR>
                      <a:noFill/>
                    </a:lnR>
                    <a:lnT>
                      <a:noFill/>
                    </a:lnT>
                    <a:lnB>
                      <a:noFill/>
                    </a:lnB>
                  </a:tcPr>
                </a:tc>
                <a:tc>
                  <a:txBody>
                    <a:bodyPr/>
                    <a:lstStyle/>
                    <a:p>
                      <a:pPr algn="l" fontAlgn="b"/>
                      <a:r>
                        <a:rPr lang="en-US" sz="1200" b="0" i="0" u="none" strike="noStrike" dirty="0">
                          <a:solidFill>
                            <a:srgbClr val="000000"/>
                          </a:solidFill>
                          <a:effectLst/>
                          <a:latin typeface="Avenir Roman"/>
                        </a:rPr>
                        <a:t> </a:t>
                      </a:r>
                    </a:p>
                  </a:txBody>
                  <a:tcPr marL="9525" marR="9525" marT="9525" marB="0" anchor="ctr">
                    <a:lnL>
                      <a:noFill/>
                    </a:lnL>
                    <a:lnR>
                      <a:noFill/>
                    </a:lnR>
                    <a:lnT>
                      <a:noFill/>
                    </a:lnT>
                    <a:lnB>
                      <a:noFill/>
                    </a:lnB>
                    <a:solidFill>
                      <a:srgbClr val="FF0000"/>
                    </a:solidFill>
                  </a:tcPr>
                </a:tc>
                <a:tc>
                  <a:txBody>
                    <a:bodyPr/>
                    <a:lstStyle/>
                    <a:p>
                      <a:pPr algn="l" fontAlgn="b"/>
                      <a:r>
                        <a:rPr lang="en-US" sz="1200" b="0" i="0" u="none" strike="noStrike">
                          <a:solidFill>
                            <a:srgbClr val="000000"/>
                          </a:solidFill>
                          <a:effectLst/>
                          <a:latin typeface="Avenir Roman"/>
                        </a:rPr>
                        <a:t> </a:t>
                      </a:r>
                    </a:p>
                  </a:txBody>
                  <a:tcPr marL="9525" marR="9525" marT="9525" marB="0" anchor="ctr">
                    <a:lnL>
                      <a:noFill/>
                    </a:lnL>
                    <a:lnR>
                      <a:noFill/>
                    </a:lnR>
                    <a:lnT>
                      <a:noFill/>
                    </a:lnT>
                    <a:lnB>
                      <a:noFill/>
                    </a:lnB>
                    <a:solidFill>
                      <a:srgbClr val="FF0000"/>
                    </a:solidFill>
                  </a:tcPr>
                </a:tc>
                <a:tc>
                  <a:txBody>
                    <a:bodyPr/>
                    <a:lstStyle/>
                    <a:p>
                      <a:pPr algn="l" fontAlgn="b"/>
                      <a:r>
                        <a:rPr lang="en-US" sz="1200" b="0" i="0" u="none" strike="noStrike">
                          <a:solidFill>
                            <a:srgbClr val="000000"/>
                          </a:solidFill>
                          <a:effectLst/>
                          <a:latin typeface="Avenir Roman"/>
                        </a:rPr>
                        <a:t> </a:t>
                      </a:r>
                    </a:p>
                  </a:txBody>
                  <a:tcPr marL="9525" marR="9525" marT="9525" marB="0" anchor="ctr">
                    <a:lnL>
                      <a:noFill/>
                    </a:lnL>
                    <a:lnR>
                      <a:noFill/>
                    </a:lnR>
                    <a:lnT>
                      <a:noFill/>
                    </a:lnT>
                    <a:lnB>
                      <a:noFill/>
                    </a:lnB>
                    <a:solidFill>
                      <a:srgbClr val="FF0000"/>
                    </a:solidFill>
                  </a:tcPr>
                </a:tc>
                <a:tc>
                  <a:txBody>
                    <a:bodyPr/>
                    <a:lstStyle/>
                    <a:p>
                      <a:pPr algn="l" fontAlgn="b"/>
                      <a:r>
                        <a:rPr lang="en-US" sz="1200" b="0" i="0" u="none" strike="noStrike">
                          <a:solidFill>
                            <a:srgbClr val="000000"/>
                          </a:solidFill>
                          <a:effectLst/>
                          <a:latin typeface="Avenir Roman"/>
                        </a:rPr>
                        <a:t> </a:t>
                      </a:r>
                    </a:p>
                  </a:txBody>
                  <a:tcPr marL="9525" marR="9525" marT="9525" marB="0" anchor="ctr">
                    <a:lnL>
                      <a:noFill/>
                    </a:lnL>
                    <a:lnR>
                      <a:noFill/>
                    </a:lnR>
                    <a:lnT>
                      <a:noFill/>
                    </a:lnT>
                    <a:lnB>
                      <a:noFill/>
                    </a:lnB>
                    <a:solidFill>
                      <a:srgbClr val="FF0000"/>
                    </a:solidFill>
                  </a:tcPr>
                </a:tc>
                <a:tc>
                  <a:txBody>
                    <a:bodyPr/>
                    <a:lstStyle/>
                    <a:p>
                      <a:pPr algn="l" fontAlgn="b"/>
                      <a:r>
                        <a:rPr lang="en-US" sz="1200" b="0" i="0" u="none" strike="noStrike" dirty="0">
                          <a:solidFill>
                            <a:srgbClr val="000000"/>
                          </a:solidFill>
                          <a:effectLst/>
                          <a:latin typeface="Avenir Roman"/>
                        </a:rPr>
                        <a:t> </a:t>
                      </a:r>
                    </a:p>
                  </a:txBody>
                  <a:tcPr marL="9525" marR="9525" marT="9525" marB="0" anchor="ctr">
                    <a:lnL>
                      <a:noFill/>
                    </a:lnL>
                    <a:lnR>
                      <a:noFill/>
                    </a:lnR>
                    <a:lnT>
                      <a:noFill/>
                    </a:lnT>
                    <a:lnB>
                      <a:noFill/>
                    </a:lnB>
                    <a:solidFill>
                      <a:srgbClr val="FF0000"/>
                    </a:solidFill>
                  </a:tcPr>
                </a:tc>
                <a:tc>
                  <a:txBody>
                    <a:bodyPr/>
                    <a:lstStyle/>
                    <a:p>
                      <a:pPr algn="l" fontAlgn="b"/>
                      <a:r>
                        <a:rPr lang="en-US" sz="1200" b="0" i="0" u="none" strike="noStrike" dirty="0">
                          <a:solidFill>
                            <a:srgbClr val="000000"/>
                          </a:solidFill>
                          <a:effectLst/>
                          <a:latin typeface="Avenir Roman"/>
                        </a:rPr>
                        <a:t>5,000</a:t>
                      </a:r>
                    </a:p>
                  </a:txBody>
                  <a:tcPr marL="9525" marR="9525" marT="9525" marB="0" anchor="ctr">
                    <a:lnL>
                      <a:noFill/>
                    </a:lnL>
                    <a:lnR w="12700" cap="flat" cmpd="sng" algn="ctr">
                      <a:solidFill>
                        <a:schemeClr val="tx1"/>
                      </a:solidFill>
                      <a:prstDash val="solid"/>
                      <a:round/>
                      <a:headEnd type="none" w="med" len="med"/>
                      <a:tailEnd type="none" w="med" len="med"/>
                    </a:lnR>
                    <a:lnT>
                      <a:noFill/>
                    </a:lnT>
                    <a:lnB>
                      <a:noFill/>
                    </a:lnB>
                  </a:tcPr>
                </a:tc>
              </a:tr>
              <a:tr h="115452">
                <a:tc>
                  <a:txBody>
                    <a:bodyPr/>
                    <a:lstStyle/>
                    <a:p>
                      <a:pPr algn="r" fontAlgn="t"/>
                      <a:endParaRPr lang="en-US" sz="1200" b="0" i="0" u="none" strike="noStrike" dirty="0">
                        <a:solidFill>
                          <a:srgbClr val="000000"/>
                        </a:solidFill>
                        <a:effectLst/>
                        <a:latin typeface="Avenir Roman"/>
                      </a:endParaRPr>
                    </a:p>
                  </a:txBody>
                  <a:tcPr marL="9525" marR="9525" marT="9525" marB="0"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c>
                  <a:txBody>
                    <a:bodyPr/>
                    <a:lstStyle/>
                    <a:p>
                      <a:pPr algn="l" fontAlgn="b"/>
                      <a:endParaRPr lang="en-US" sz="1200" b="0" i="0" u="none" strike="noStrike" dirty="0">
                        <a:solidFill>
                          <a:srgbClr val="000000"/>
                        </a:solidFill>
                        <a:effectLst/>
                        <a:latin typeface="Avenir Roman"/>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b"/>
                      <a:endParaRPr lang="en-US" sz="1200" b="0" i="0" u="none" strike="noStrike">
                        <a:solidFill>
                          <a:srgbClr val="000000"/>
                        </a:solidFill>
                        <a:effectLst/>
                        <a:latin typeface="Avenir Roman"/>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b"/>
                      <a:endParaRPr lang="en-US" sz="1200" b="0" i="0" u="none" strike="noStrike">
                        <a:solidFill>
                          <a:srgbClr val="000000"/>
                        </a:solidFill>
                        <a:effectLst/>
                        <a:latin typeface="Avenir Roman"/>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b"/>
                      <a:endParaRPr lang="en-US" sz="1200" b="0" i="0" u="none" strike="noStrike">
                        <a:solidFill>
                          <a:srgbClr val="000000"/>
                        </a:solidFill>
                        <a:effectLst/>
                        <a:latin typeface="Avenir Roman"/>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b"/>
                      <a:endParaRPr lang="en-US" sz="1200" b="0" i="0" u="none" strike="noStrike" dirty="0">
                        <a:solidFill>
                          <a:srgbClr val="000000"/>
                        </a:solidFill>
                        <a:effectLst/>
                        <a:latin typeface="Avenir Roman"/>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noFill/>
                  </a:tcPr>
                </a:tc>
                <a:tc>
                  <a:txBody>
                    <a:bodyPr/>
                    <a:lstStyle/>
                    <a:p>
                      <a:pPr algn="l" fontAlgn="b"/>
                      <a:endParaRPr lang="en-US" sz="1200" b="0" i="0" u="none" strike="noStrike" dirty="0">
                        <a:solidFill>
                          <a:srgbClr val="000000"/>
                        </a:solidFill>
                        <a:effectLst/>
                        <a:latin typeface="Avenir Roman"/>
                      </a:endParaRPr>
                    </a:p>
                  </a:txBody>
                  <a:tcPr marL="9525" marR="9525" marT="9525" marB="0"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731711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5072096" y="1077311"/>
            <a:ext cx="6753727" cy="5478423"/>
          </a:xfrm>
          <a:prstGeom prst="rect">
            <a:avLst/>
          </a:prstGeom>
          <a:noFill/>
        </p:spPr>
        <p:txBody>
          <a:bodyPr wrap="square" rtlCol="0">
            <a:spAutoFit/>
          </a:bodyPr>
          <a:lstStyle/>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Scenario</a:t>
            </a:r>
          </a:p>
          <a:p>
            <a:pPr lvl="1" defTabSz="457200"/>
            <a:r>
              <a:rPr lang="en-US" sz="1400" dirty="0" smtClean="0">
                <a:solidFill>
                  <a:prstClr val="black">
                    <a:lumMod val="65000"/>
                    <a:lumOff val="35000"/>
                  </a:prstClr>
                </a:solidFill>
                <a:latin typeface="Avenir Roman"/>
                <a:cs typeface="Avenir Roman"/>
              </a:rPr>
              <a:t>The Simons Foundation VIP program is committed </a:t>
            </a:r>
            <a:r>
              <a:rPr lang="en-US" sz="1400" dirty="0">
                <a:solidFill>
                  <a:prstClr val="black">
                    <a:lumMod val="65000"/>
                    <a:lumOff val="35000"/>
                  </a:prstClr>
                </a:solidFill>
                <a:latin typeface="Avenir Roman"/>
                <a:cs typeface="Avenir Roman"/>
              </a:rPr>
              <a:t>to studying the genetic etiology of autism spectrum disorder (ASD) and developmental </a:t>
            </a:r>
            <a:r>
              <a:rPr lang="en-US" sz="1400" dirty="0" smtClean="0">
                <a:solidFill>
                  <a:prstClr val="black">
                    <a:lumMod val="65000"/>
                    <a:lumOff val="35000"/>
                  </a:prstClr>
                </a:solidFill>
                <a:latin typeface="Avenir Roman"/>
                <a:cs typeface="Avenir Roman"/>
              </a:rPr>
              <a:t>delay.</a:t>
            </a:r>
            <a:r>
              <a:rPr lang="en-US" sz="1400" dirty="0">
                <a:solidFill>
                  <a:prstClr val="black">
                    <a:lumMod val="65000"/>
                    <a:lumOff val="35000"/>
                  </a:prstClr>
                </a:solidFill>
                <a:latin typeface="Avenir Roman"/>
                <a:cs typeface="Avenir Roman"/>
              </a:rPr>
              <a:t> To uphold their </a:t>
            </a:r>
            <a:r>
              <a:rPr lang="en-US" sz="1400" dirty="0" smtClean="0">
                <a:solidFill>
                  <a:prstClr val="black">
                    <a:lumMod val="65000"/>
                    <a:lumOff val="35000"/>
                  </a:prstClr>
                </a:solidFill>
                <a:latin typeface="Avenir Roman"/>
                <a:cs typeface="Avenir Roman"/>
              </a:rPr>
              <a:t>commitment, </a:t>
            </a:r>
            <a:r>
              <a:rPr lang="en-US" sz="1400" dirty="0">
                <a:solidFill>
                  <a:prstClr val="black">
                    <a:lumMod val="65000"/>
                    <a:lumOff val="35000"/>
                  </a:prstClr>
                </a:solidFill>
                <a:latin typeface="Avenir Roman"/>
                <a:cs typeface="Avenir Roman"/>
              </a:rPr>
              <a:t>Simons needed </a:t>
            </a:r>
            <a:r>
              <a:rPr lang="en-US" sz="1400" dirty="0" smtClean="0">
                <a:solidFill>
                  <a:prstClr val="black">
                    <a:lumMod val="65000"/>
                    <a:lumOff val="35000"/>
                  </a:prstClr>
                </a:solidFill>
                <a:latin typeface="Avenir Roman"/>
                <a:cs typeface="Avenir Roman"/>
              </a:rPr>
              <a:t>to expand the program for additional </a:t>
            </a:r>
            <a:r>
              <a:rPr lang="en-US" sz="1400" dirty="0">
                <a:solidFill>
                  <a:prstClr val="black">
                    <a:lumMod val="65000"/>
                    <a:lumOff val="35000"/>
                  </a:prstClr>
                </a:solidFill>
                <a:latin typeface="Avenir Roman"/>
                <a:cs typeface="Avenir Roman"/>
              </a:rPr>
              <a:t>genetic copy number variations</a:t>
            </a:r>
            <a:r>
              <a:rPr lang="en-US" sz="1400" dirty="0" smtClean="0">
                <a:solidFill>
                  <a:prstClr val="black">
                    <a:lumMod val="65000"/>
                    <a:lumOff val="35000"/>
                  </a:prstClr>
                </a:solidFill>
                <a:latin typeface="Avenir Roman"/>
                <a:cs typeface="Avenir Roman"/>
              </a:rPr>
              <a:t>.</a:t>
            </a:r>
          </a:p>
          <a:p>
            <a:pPr lvl="1" defTabSz="457200"/>
            <a:endParaRPr lang="en-US" sz="1400" dirty="0" smtClean="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smtClean="0">
                <a:solidFill>
                  <a:prstClr val="black">
                    <a:lumMod val="65000"/>
                    <a:lumOff val="35000"/>
                  </a:prstClr>
                </a:solidFill>
                <a:latin typeface="Avenir Roman"/>
                <a:cs typeface="Avenir Roman"/>
              </a:rPr>
              <a:t>Challenge</a:t>
            </a:r>
            <a:endParaRPr lang="en-US" sz="1400" dirty="0">
              <a:solidFill>
                <a:prstClr val="black">
                  <a:lumMod val="65000"/>
                  <a:lumOff val="35000"/>
                </a:prstClr>
              </a:solidFill>
              <a:latin typeface="Avenir Roman"/>
              <a:cs typeface="Avenir Roman"/>
            </a:endParaRPr>
          </a:p>
          <a:p>
            <a:pPr lvl="1" defTabSz="457200"/>
            <a:r>
              <a:rPr lang="en-US" sz="1400" dirty="0" smtClean="0">
                <a:solidFill>
                  <a:prstClr val="black">
                    <a:lumMod val="65000"/>
                    <a:lumOff val="35000"/>
                  </a:prstClr>
                </a:solidFill>
                <a:latin typeface="Avenir Roman"/>
                <a:cs typeface="Avenir Roman"/>
              </a:rPr>
              <a:t>Prior to the registry, </a:t>
            </a:r>
            <a:r>
              <a:rPr lang="en-US" sz="1400" dirty="0" smtClean="0">
                <a:solidFill>
                  <a:prstClr val="black">
                    <a:lumMod val="65000"/>
                    <a:lumOff val="35000"/>
                  </a:prstClr>
                </a:solidFill>
                <a:latin typeface="Avenir Roman"/>
                <a:cs typeface="Avenir Roman"/>
              </a:rPr>
              <a:t>VIP participation </a:t>
            </a:r>
            <a:r>
              <a:rPr lang="en-US" sz="1400" dirty="0">
                <a:solidFill>
                  <a:prstClr val="black">
                    <a:lumMod val="65000"/>
                    <a:lumOff val="35000"/>
                  </a:prstClr>
                </a:solidFill>
                <a:latin typeface="Avenir Roman"/>
                <a:cs typeface="Avenir Roman"/>
              </a:rPr>
              <a:t>ranged from phone interviews </a:t>
            </a:r>
            <a:r>
              <a:rPr lang="en-US" sz="1400" dirty="0" smtClean="0">
                <a:solidFill>
                  <a:prstClr val="black">
                    <a:lumMod val="65000"/>
                    <a:lumOff val="35000"/>
                  </a:prstClr>
                </a:solidFill>
                <a:latin typeface="Avenir Roman"/>
                <a:cs typeface="Avenir Roman"/>
              </a:rPr>
              <a:t>to </a:t>
            </a:r>
            <a:r>
              <a:rPr lang="en-US" sz="1400" dirty="0">
                <a:solidFill>
                  <a:prstClr val="black">
                    <a:lumMod val="65000"/>
                    <a:lumOff val="35000"/>
                  </a:prstClr>
                </a:solidFill>
                <a:latin typeface="Avenir Roman"/>
                <a:cs typeface="Avenir Roman"/>
              </a:rPr>
              <a:t>site visits at one or more </a:t>
            </a:r>
            <a:r>
              <a:rPr lang="en-US" sz="1400" dirty="0" smtClean="0">
                <a:solidFill>
                  <a:prstClr val="black">
                    <a:lumMod val="65000"/>
                    <a:lumOff val="35000"/>
                  </a:prstClr>
                </a:solidFill>
                <a:latin typeface="Avenir Roman"/>
                <a:cs typeface="Avenir Roman"/>
              </a:rPr>
              <a:t>research </a:t>
            </a:r>
            <a:r>
              <a:rPr lang="en-US" sz="1400" dirty="0">
                <a:solidFill>
                  <a:prstClr val="black">
                    <a:lumMod val="65000"/>
                    <a:lumOff val="35000"/>
                  </a:prstClr>
                </a:solidFill>
                <a:latin typeface="Avenir Roman"/>
                <a:cs typeface="Avenir Roman"/>
              </a:rPr>
              <a:t>medical centers</a:t>
            </a:r>
            <a:r>
              <a:rPr lang="en-US" sz="1400" dirty="0" smtClean="0">
                <a:solidFill>
                  <a:prstClr val="black">
                    <a:lumMod val="65000"/>
                    <a:lumOff val="35000"/>
                  </a:prstClr>
                </a:solidFill>
                <a:latin typeface="Avenir Roman"/>
                <a:cs typeface="Avenir Roman"/>
              </a:rPr>
              <a:t>. </a:t>
            </a:r>
            <a:r>
              <a:rPr lang="en-US" sz="1400" dirty="0">
                <a:solidFill>
                  <a:prstClr val="black">
                    <a:lumMod val="65000"/>
                    <a:lumOff val="35000"/>
                  </a:prstClr>
                </a:solidFill>
                <a:latin typeface="Avenir Roman"/>
                <a:cs typeface="Avenir Roman"/>
              </a:rPr>
              <a:t>However, this approach was costly, </a:t>
            </a:r>
            <a:r>
              <a:rPr lang="en-US" sz="1400" dirty="0" smtClean="0">
                <a:solidFill>
                  <a:prstClr val="black">
                    <a:lumMod val="65000"/>
                    <a:lumOff val="35000"/>
                  </a:prstClr>
                </a:solidFill>
                <a:latin typeface="Avenir Roman"/>
                <a:cs typeface="Avenir Roman"/>
              </a:rPr>
              <a:t>time-consuming</a:t>
            </a:r>
            <a:r>
              <a:rPr lang="en-US" sz="1400" dirty="0">
                <a:solidFill>
                  <a:prstClr val="black">
                    <a:lumMod val="65000"/>
                    <a:lumOff val="35000"/>
                  </a:prstClr>
                </a:solidFill>
                <a:latin typeface="Avenir Roman"/>
                <a:cs typeface="Avenir Roman"/>
              </a:rPr>
              <a:t>, and </a:t>
            </a:r>
            <a:r>
              <a:rPr lang="en-US" sz="1400" dirty="0" smtClean="0">
                <a:solidFill>
                  <a:prstClr val="black">
                    <a:lumMod val="65000"/>
                    <a:lumOff val="35000"/>
                  </a:prstClr>
                </a:solidFill>
                <a:latin typeface="Avenir Roman"/>
                <a:cs typeface="Avenir Roman"/>
              </a:rPr>
              <a:t>the travel </a:t>
            </a:r>
            <a:r>
              <a:rPr lang="en-US" sz="1400" dirty="0" smtClean="0">
                <a:solidFill>
                  <a:prstClr val="black">
                    <a:lumMod val="65000"/>
                    <a:lumOff val="35000"/>
                  </a:prstClr>
                </a:solidFill>
                <a:latin typeface="Avenir Roman"/>
                <a:cs typeface="Avenir Roman"/>
              </a:rPr>
              <a:t>burden prevented many patients </a:t>
            </a:r>
            <a:r>
              <a:rPr lang="en-US" sz="1400" dirty="0">
                <a:solidFill>
                  <a:prstClr val="black">
                    <a:lumMod val="65000"/>
                    <a:lumOff val="35000"/>
                  </a:prstClr>
                </a:solidFill>
                <a:latin typeface="Avenir Roman"/>
                <a:cs typeface="Avenir Roman"/>
              </a:rPr>
              <a:t>from participating</a:t>
            </a:r>
            <a:r>
              <a:rPr lang="en-US" sz="1400" dirty="0" smtClean="0">
                <a:solidFill>
                  <a:prstClr val="black">
                    <a:lumMod val="65000"/>
                    <a:lumOff val="35000"/>
                  </a:prstClr>
                </a:solidFill>
                <a:latin typeface="Avenir Roman"/>
                <a:cs typeface="Avenir Roman"/>
              </a:rPr>
              <a:t>. Simons needed a more efficient solution to reach their goals.</a:t>
            </a:r>
            <a:endParaRPr lang="en-US" sz="1400" dirty="0" smtClean="0">
              <a:solidFill>
                <a:prstClr val="black">
                  <a:lumMod val="65000"/>
                  <a:lumOff val="35000"/>
                </a:prstClr>
              </a:solidFill>
              <a:latin typeface="Avenir Roman"/>
              <a:cs typeface="Avenir Roman"/>
            </a:endParaRPr>
          </a:p>
          <a:p>
            <a:pPr lvl="1" defTabSz="457200"/>
            <a:endParaRPr lang="en-US" sz="1400" dirty="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a:solidFill>
                  <a:prstClr val="black">
                    <a:lumMod val="65000"/>
                    <a:lumOff val="35000"/>
                  </a:prstClr>
                </a:solidFill>
                <a:latin typeface="Avenir Roman"/>
                <a:cs typeface="Avenir Roman"/>
              </a:rPr>
              <a:t>Solution</a:t>
            </a:r>
          </a:p>
          <a:p>
            <a:pPr lvl="1" defTabSz="457200"/>
            <a:r>
              <a:rPr lang="en-US" sz="1400" dirty="0" smtClean="0">
                <a:solidFill>
                  <a:prstClr val="black">
                    <a:lumMod val="65000"/>
                    <a:lumOff val="35000"/>
                  </a:prstClr>
                </a:solidFill>
                <a:latin typeface="Avenir Roman"/>
                <a:cs typeface="Avenir Roman"/>
              </a:rPr>
              <a:t>Simons </a:t>
            </a:r>
            <a:r>
              <a:rPr lang="en-US" sz="1400" dirty="0">
                <a:solidFill>
                  <a:prstClr val="black">
                    <a:lumMod val="65000"/>
                    <a:lumOff val="35000"/>
                  </a:prstClr>
                </a:solidFill>
                <a:latin typeface="Avenir Roman"/>
                <a:cs typeface="Avenir Roman"/>
              </a:rPr>
              <a:t>VIP Connect was launched in partnership with </a:t>
            </a:r>
            <a:r>
              <a:rPr lang="en-US" sz="1400" dirty="0" smtClean="0">
                <a:solidFill>
                  <a:prstClr val="black">
                    <a:lumMod val="65000"/>
                    <a:lumOff val="35000"/>
                  </a:prstClr>
                </a:solidFill>
                <a:latin typeface="Avenir Roman"/>
                <a:cs typeface="Avenir Roman"/>
              </a:rPr>
              <a:t>PatientCrossroads to collect a bigger picture of autism. Site visits and interviews transitioned to </a:t>
            </a:r>
            <a:r>
              <a:rPr lang="en-US" sz="1400" dirty="0" smtClean="0">
                <a:solidFill>
                  <a:prstClr val="black">
                    <a:lumMod val="65000"/>
                    <a:lumOff val="35000"/>
                  </a:prstClr>
                </a:solidFill>
                <a:latin typeface="Avenir Roman"/>
                <a:cs typeface="Avenir Roman"/>
              </a:rPr>
              <a:t>web-based </a:t>
            </a:r>
            <a:r>
              <a:rPr lang="en-US" sz="1400" dirty="0" smtClean="0">
                <a:solidFill>
                  <a:prstClr val="black">
                    <a:lumMod val="65000"/>
                    <a:lumOff val="35000"/>
                  </a:prstClr>
                </a:solidFill>
                <a:latin typeface="Avenir Roman"/>
                <a:cs typeface="Avenir Roman"/>
              </a:rPr>
              <a:t>surveys, </a:t>
            </a:r>
            <a:r>
              <a:rPr lang="en-US" sz="1400" dirty="0">
                <a:solidFill>
                  <a:prstClr val="black">
                    <a:lumMod val="65000"/>
                    <a:lumOff val="35000"/>
                  </a:prstClr>
                </a:solidFill>
                <a:latin typeface="Avenir Roman"/>
                <a:cs typeface="Avenir Roman"/>
              </a:rPr>
              <a:t>allowing more families to participate from home.  The program continues to expand as more genetic changes associated with autism spectrum disorder (ASD) and developmental delays are studied. </a:t>
            </a:r>
            <a:endParaRPr lang="en-US" sz="1400" dirty="0" smtClean="0">
              <a:solidFill>
                <a:prstClr val="black">
                  <a:lumMod val="65000"/>
                  <a:lumOff val="35000"/>
                </a:prstClr>
              </a:solidFill>
              <a:latin typeface="Avenir Roman"/>
              <a:cs typeface="Avenir Roman"/>
            </a:endParaRPr>
          </a:p>
          <a:p>
            <a:pPr lvl="1" defTabSz="457200"/>
            <a:endParaRPr lang="en-US" sz="1400" dirty="0">
              <a:solidFill>
                <a:prstClr val="black">
                  <a:lumMod val="65000"/>
                  <a:lumOff val="35000"/>
                </a:prstClr>
              </a:solidFill>
              <a:latin typeface="Avenir Roman"/>
              <a:cs typeface="Avenir Roman"/>
            </a:endParaRPr>
          </a:p>
          <a:p>
            <a:pPr marL="285750" indent="-285750" defTabSz="457200">
              <a:buFont typeface="Wingdings" charset="2"/>
              <a:buChar char="§"/>
            </a:pPr>
            <a:r>
              <a:rPr lang="en-US" sz="1400" dirty="0">
                <a:solidFill>
                  <a:prstClr val="black">
                    <a:lumMod val="65000"/>
                    <a:lumOff val="35000"/>
                  </a:prstClr>
                </a:solidFill>
                <a:latin typeface="Avenir Roman"/>
                <a:cs typeface="Avenir Roman"/>
              </a:rPr>
              <a:t>Results / </a:t>
            </a:r>
            <a:r>
              <a:rPr lang="en-US" sz="1400" dirty="0" smtClean="0">
                <a:solidFill>
                  <a:prstClr val="black">
                    <a:lumMod val="65000"/>
                    <a:lumOff val="35000"/>
                  </a:prstClr>
                </a:solidFill>
                <a:latin typeface="Avenir Roman"/>
                <a:cs typeface="Avenir Roman"/>
              </a:rPr>
              <a:t>Data</a:t>
            </a:r>
          </a:p>
          <a:p>
            <a:pPr lvl="1" defTabSz="457200"/>
            <a:r>
              <a:rPr lang="en-US" sz="1400" dirty="0" smtClean="0">
                <a:solidFill>
                  <a:prstClr val="black">
                    <a:lumMod val="65000"/>
                    <a:lumOff val="35000"/>
                  </a:prstClr>
                </a:solidFill>
                <a:latin typeface="Avenir Roman"/>
                <a:cs typeface="Avenir Roman"/>
              </a:rPr>
              <a:t>To date nearly 1,000 patients have registered, many enrolling in advanced phases of the VIP research study. </a:t>
            </a:r>
            <a:r>
              <a:rPr lang="en-US" sz="1400" dirty="0">
                <a:solidFill>
                  <a:prstClr val="black">
                    <a:lumMod val="65000"/>
                    <a:lumOff val="35000"/>
                  </a:prstClr>
                </a:solidFill>
                <a:latin typeface="Avenir Roman"/>
                <a:cs typeface="Avenir Roman"/>
              </a:rPr>
              <a:t>By implementing standardized </a:t>
            </a:r>
            <a:r>
              <a:rPr lang="en-US" sz="1400" dirty="0" smtClean="0">
                <a:solidFill>
                  <a:prstClr val="black">
                    <a:lumMod val="65000"/>
                    <a:lumOff val="35000"/>
                  </a:prstClr>
                </a:solidFill>
                <a:latin typeface="Avenir Roman"/>
                <a:cs typeface="Avenir Roman"/>
              </a:rPr>
              <a:t>survey instruments</a:t>
            </a:r>
            <a:r>
              <a:rPr lang="en-US" sz="1400" dirty="0">
                <a:solidFill>
                  <a:prstClr val="black">
                    <a:lumMod val="65000"/>
                    <a:lumOff val="35000"/>
                  </a:prstClr>
                </a:solidFill>
                <a:latin typeface="Avenir Roman"/>
                <a:cs typeface="Avenir Roman"/>
              </a:rPr>
              <a:t>, curating the </a:t>
            </a:r>
            <a:r>
              <a:rPr lang="en-US" sz="1400" dirty="0" smtClean="0">
                <a:solidFill>
                  <a:prstClr val="black">
                    <a:lumMod val="65000"/>
                    <a:lumOff val="35000"/>
                  </a:prstClr>
                </a:solidFill>
                <a:latin typeface="Avenir Roman"/>
                <a:cs typeface="Avenir Roman"/>
              </a:rPr>
              <a:t>genetic data, </a:t>
            </a:r>
            <a:r>
              <a:rPr lang="en-US" sz="1400" dirty="0">
                <a:solidFill>
                  <a:prstClr val="black">
                    <a:lumMod val="65000"/>
                    <a:lumOff val="35000"/>
                  </a:prstClr>
                </a:solidFill>
                <a:latin typeface="Avenir Roman"/>
                <a:cs typeface="Avenir Roman"/>
              </a:rPr>
              <a:t>and </a:t>
            </a:r>
            <a:r>
              <a:rPr lang="en-US" sz="1400" dirty="0" smtClean="0">
                <a:solidFill>
                  <a:prstClr val="black">
                    <a:lumMod val="65000"/>
                    <a:lumOff val="35000"/>
                  </a:prstClr>
                </a:solidFill>
                <a:latin typeface="Avenir Roman"/>
                <a:cs typeface="Avenir Roman"/>
              </a:rPr>
              <a:t>using </a:t>
            </a:r>
            <a:r>
              <a:rPr lang="en-US" sz="1400" dirty="0">
                <a:solidFill>
                  <a:prstClr val="black">
                    <a:lumMod val="65000"/>
                    <a:lumOff val="35000"/>
                  </a:prstClr>
                </a:solidFill>
                <a:latin typeface="Avenir Roman"/>
                <a:cs typeface="Avenir Roman"/>
              </a:rPr>
              <a:t>the </a:t>
            </a:r>
            <a:r>
              <a:rPr lang="en-US" sz="1400" dirty="0" smtClean="0">
                <a:solidFill>
                  <a:prstClr val="black">
                    <a:lumMod val="65000"/>
                    <a:lumOff val="35000"/>
                  </a:prstClr>
                </a:solidFill>
                <a:latin typeface="Avenir Roman"/>
                <a:cs typeface="Avenir Roman"/>
              </a:rPr>
              <a:t>survey scoring algorithms, </a:t>
            </a:r>
            <a:r>
              <a:rPr lang="en-US" sz="1400" dirty="0">
                <a:solidFill>
                  <a:prstClr val="black">
                    <a:lumMod val="65000"/>
                    <a:lumOff val="35000"/>
                  </a:prstClr>
                </a:solidFill>
                <a:latin typeface="Avenir Roman"/>
                <a:cs typeface="Avenir Roman"/>
              </a:rPr>
              <a:t>VIP Connect maximizes the </a:t>
            </a:r>
            <a:r>
              <a:rPr lang="en-US" sz="1400" dirty="0" smtClean="0">
                <a:solidFill>
                  <a:prstClr val="black">
                    <a:lumMod val="65000"/>
                    <a:lumOff val="35000"/>
                  </a:prstClr>
                </a:solidFill>
                <a:latin typeface="Avenir Roman"/>
                <a:cs typeface="Avenir Roman"/>
              </a:rPr>
              <a:t>quality of patient-provided data </a:t>
            </a:r>
            <a:r>
              <a:rPr lang="en-US" sz="1400" dirty="0">
                <a:solidFill>
                  <a:prstClr val="black">
                    <a:lumMod val="65000"/>
                    <a:lumOff val="35000"/>
                  </a:prstClr>
                </a:solidFill>
                <a:latin typeface="Avenir Roman"/>
                <a:cs typeface="Avenir Roman"/>
              </a:rPr>
              <a:t>collected by the registry. </a:t>
            </a:r>
          </a:p>
        </p:txBody>
      </p:sp>
      <p:sp>
        <p:nvSpPr>
          <p:cNvPr id="9" name="Rectangle 8"/>
          <p:cNvSpPr/>
          <p:nvPr/>
        </p:nvSpPr>
        <p:spPr>
          <a:xfrm>
            <a:off x="738247" y="987597"/>
            <a:ext cx="10699774" cy="50832"/>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sp>
        <p:nvSpPr>
          <p:cNvPr id="24" name="TextBox 23"/>
          <p:cNvSpPr txBox="1"/>
          <p:nvPr/>
        </p:nvSpPr>
        <p:spPr>
          <a:xfrm>
            <a:off x="2905172" y="1651144"/>
            <a:ext cx="1753600" cy="338554"/>
          </a:xfrm>
          <a:prstGeom prst="rect">
            <a:avLst/>
          </a:prstGeom>
          <a:noFill/>
        </p:spPr>
        <p:txBody>
          <a:bodyPr wrap="square" rtlCol="0">
            <a:spAutoFit/>
          </a:bodyPr>
          <a:lstStyle/>
          <a:p>
            <a:pPr defTabSz="457200"/>
            <a:r>
              <a:rPr lang="en-US" sz="1600" spc="100" dirty="0" smtClean="0">
                <a:solidFill>
                  <a:srgbClr val="13AED8"/>
                </a:solidFill>
                <a:latin typeface="Avenir Black"/>
                <a:cs typeface="Avenir Black"/>
              </a:rPr>
              <a:t>CASE STUDY</a:t>
            </a:r>
            <a:endParaRPr lang="en-US" sz="1600" spc="100" dirty="0">
              <a:solidFill>
                <a:srgbClr val="13AED8"/>
              </a:solidFill>
              <a:latin typeface="Avenir Black"/>
              <a:cs typeface="Avenir Black"/>
            </a:endParaRPr>
          </a:p>
        </p:txBody>
      </p:sp>
      <p:sp>
        <p:nvSpPr>
          <p:cNvPr id="25" name="Rectangle 24"/>
          <p:cNvSpPr/>
          <p:nvPr/>
        </p:nvSpPr>
        <p:spPr>
          <a:xfrm flipV="1">
            <a:off x="3009919" y="2203343"/>
            <a:ext cx="1363506" cy="18286"/>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sp>
        <p:nvSpPr>
          <p:cNvPr id="26" name="Rectangle 25"/>
          <p:cNvSpPr/>
          <p:nvPr/>
        </p:nvSpPr>
        <p:spPr>
          <a:xfrm flipV="1">
            <a:off x="3009919" y="1443889"/>
            <a:ext cx="1363506" cy="18286"/>
          </a:xfrm>
          <a:prstGeom prst="rect">
            <a:avLst/>
          </a:prstGeom>
          <a:solidFill>
            <a:schemeClr val="tx1">
              <a:lumMod val="50000"/>
              <a:lumOff val="50000"/>
            </a:schemeClr>
          </a:solidFill>
          <a:ln>
            <a:noFill/>
          </a:ln>
          <a:effectLst/>
        </p:spPr>
        <p:style>
          <a:lnRef idx="2">
            <a:schemeClr val="dk1"/>
          </a:lnRef>
          <a:fillRef idx="1">
            <a:schemeClr val="lt1"/>
          </a:fillRef>
          <a:effectRef idx="0">
            <a:schemeClr val="dk1"/>
          </a:effectRef>
          <a:fontRef idx="minor">
            <a:schemeClr val="dk1"/>
          </a:fontRef>
        </p:style>
        <p:txBody>
          <a:bodyPr rtlCol="0" anchor="ctr"/>
          <a:lstStyle/>
          <a:p>
            <a:pPr algn="ctr" defTabSz="457200"/>
            <a:endParaRPr lang="en-US">
              <a:solidFill>
                <a:prstClr val="black"/>
              </a:solidFill>
            </a:endParaRPr>
          </a:p>
        </p:txBody>
      </p:sp>
      <p:pic>
        <p:nvPicPr>
          <p:cNvPr id="12" name="Picture 11"/>
          <p:cNvPicPr>
            <a:picLocks noChangeAspect="1"/>
          </p:cNvPicPr>
          <p:nvPr/>
        </p:nvPicPr>
        <p:blipFill>
          <a:blip r:embed="rId2"/>
          <a:stretch>
            <a:fillRect/>
          </a:stretch>
        </p:blipFill>
        <p:spPr>
          <a:xfrm>
            <a:off x="646611" y="504513"/>
            <a:ext cx="2910286" cy="320271"/>
          </a:xfrm>
          <a:prstGeom prst="rect">
            <a:avLst/>
          </a:prstGeom>
        </p:spPr>
      </p:pic>
      <p:sp>
        <p:nvSpPr>
          <p:cNvPr id="11" name="TextBox 10"/>
          <p:cNvSpPr txBox="1"/>
          <p:nvPr/>
        </p:nvSpPr>
        <p:spPr>
          <a:xfrm>
            <a:off x="738248" y="1389534"/>
            <a:ext cx="1753600" cy="1200329"/>
          </a:xfrm>
          <a:prstGeom prst="rect">
            <a:avLst/>
          </a:prstGeom>
          <a:noFill/>
        </p:spPr>
        <p:txBody>
          <a:bodyPr wrap="square" rtlCol="0">
            <a:spAutoFit/>
          </a:bodyPr>
          <a:lstStyle/>
          <a:p>
            <a:pPr defTabSz="457200"/>
            <a:r>
              <a:rPr lang="en-US" sz="2400" spc="100" dirty="0" smtClean="0">
                <a:solidFill>
                  <a:srgbClr val="13AED8"/>
                </a:solidFill>
                <a:latin typeface="Avenir Black"/>
                <a:cs typeface="Avenir Black"/>
              </a:rPr>
              <a:t>Solving through Surveys </a:t>
            </a:r>
            <a:endParaRPr lang="en-US" sz="2400" spc="100" dirty="0">
              <a:solidFill>
                <a:srgbClr val="13AED8"/>
              </a:solidFill>
              <a:latin typeface="Avenir Black"/>
              <a:cs typeface="Avenir Black"/>
            </a:endParaRPr>
          </a:p>
        </p:txBody>
      </p:sp>
      <p:sp>
        <p:nvSpPr>
          <p:cNvPr id="2" name="Rectangle 1"/>
          <p:cNvSpPr/>
          <p:nvPr/>
        </p:nvSpPr>
        <p:spPr>
          <a:xfrm>
            <a:off x="634235" y="5108077"/>
            <a:ext cx="4751367" cy="1569660"/>
          </a:xfrm>
          <a:prstGeom prst="rect">
            <a:avLst/>
          </a:prstGeom>
        </p:spPr>
        <p:txBody>
          <a:bodyPr wrap="square">
            <a:spAutoFit/>
          </a:bodyPr>
          <a:lstStyle/>
          <a:p>
            <a:pPr defTabSz="457200"/>
            <a:r>
              <a:rPr lang="en-US" sz="1200" b="1" dirty="0" smtClean="0">
                <a:solidFill>
                  <a:prstClr val="black">
                    <a:lumMod val="65000"/>
                    <a:lumOff val="35000"/>
                  </a:prstClr>
                </a:solidFill>
                <a:latin typeface="Avenir Roman"/>
                <a:cs typeface="Avenir Roman"/>
              </a:rPr>
              <a:t>Survey instruments</a:t>
            </a:r>
            <a:r>
              <a:rPr lang="en-US" sz="1200" b="1" dirty="0" smtClean="0">
                <a:solidFill>
                  <a:prstClr val="black">
                    <a:lumMod val="65000"/>
                    <a:lumOff val="35000"/>
                  </a:prstClr>
                </a:solidFill>
                <a:latin typeface="Avenir Roman"/>
                <a:cs typeface="Avenir Roman"/>
              </a:rPr>
              <a:t> </a:t>
            </a:r>
            <a:r>
              <a:rPr lang="en-US" sz="1200" b="1" dirty="0" smtClean="0">
                <a:solidFill>
                  <a:prstClr val="black">
                    <a:lumMod val="65000"/>
                    <a:lumOff val="35000"/>
                  </a:prstClr>
                </a:solidFill>
                <a:latin typeface="Avenir Roman"/>
                <a:cs typeface="Avenir Roman"/>
              </a:rPr>
              <a:t>include:</a:t>
            </a:r>
          </a:p>
          <a:p>
            <a:pPr marL="285750" indent="-285750" defTabSz="457200">
              <a:buFont typeface="Wingdings" charset="2"/>
              <a:buChar char="§"/>
            </a:pPr>
            <a:r>
              <a:rPr lang="en-US" sz="1200" dirty="0" smtClean="0">
                <a:solidFill>
                  <a:prstClr val="black">
                    <a:lumMod val="65000"/>
                    <a:lumOff val="35000"/>
                  </a:prstClr>
                </a:solidFill>
                <a:latin typeface="Avenir Roman"/>
                <a:cs typeface="Avenir Roman"/>
              </a:rPr>
              <a:t>Social </a:t>
            </a:r>
            <a:r>
              <a:rPr lang="en-US" sz="1200" dirty="0">
                <a:solidFill>
                  <a:prstClr val="black">
                    <a:lumMod val="65000"/>
                    <a:lumOff val="35000"/>
                  </a:prstClr>
                </a:solidFill>
                <a:latin typeface="Avenir Roman"/>
                <a:cs typeface="Avenir Roman"/>
              </a:rPr>
              <a:t>R</a:t>
            </a:r>
            <a:r>
              <a:rPr lang="en-US" sz="1200" dirty="0" smtClean="0">
                <a:solidFill>
                  <a:prstClr val="black">
                    <a:lumMod val="65000"/>
                    <a:lumOff val="35000"/>
                  </a:prstClr>
                </a:solidFill>
                <a:latin typeface="Avenir Roman"/>
                <a:cs typeface="Avenir Roman"/>
              </a:rPr>
              <a:t>esponsiveness Scale</a:t>
            </a:r>
            <a:endParaRPr lang="en-US" sz="1200" dirty="0">
              <a:solidFill>
                <a:prstClr val="black">
                  <a:lumMod val="65000"/>
                  <a:lumOff val="35000"/>
                </a:prstClr>
              </a:solidFill>
              <a:latin typeface="Avenir Roman"/>
              <a:cs typeface="Avenir Roman"/>
            </a:endParaRPr>
          </a:p>
          <a:p>
            <a:pPr marL="285750" indent="-285750" defTabSz="457200">
              <a:buFont typeface="Wingdings" charset="2"/>
              <a:buChar char="§"/>
            </a:pPr>
            <a:r>
              <a:rPr lang="en-US" sz="1200" dirty="0" smtClean="0">
                <a:solidFill>
                  <a:prstClr val="black">
                    <a:lumMod val="65000"/>
                    <a:lumOff val="35000"/>
                  </a:prstClr>
                </a:solidFill>
                <a:latin typeface="Avenir Roman"/>
                <a:cs typeface="Avenir Roman"/>
              </a:rPr>
              <a:t>Social Communication Questionnaire</a:t>
            </a:r>
            <a:endParaRPr lang="en-US" sz="1200" dirty="0">
              <a:solidFill>
                <a:prstClr val="black">
                  <a:lumMod val="65000"/>
                  <a:lumOff val="35000"/>
                </a:prstClr>
              </a:solidFill>
              <a:latin typeface="Avenir Roman"/>
              <a:cs typeface="Avenir Roman"/>
            </a:endParaRPr>
          </a:p>
          <a:p>
            <a:pPr marL="285750" indent="-285750" defTabSz="457200">
              <a:buFont typeface="Wingdings" charset="2"/>
              <a:buChar char="§"/>
            </a:pPr>
            <a:r>
              <a:rPr lang="en-US" sz="1200" dirty="0" smtClean="0">
                <a:solidFill>
                  <a:prstClr val="black">
                    <a:lumMod val="65000"/>
                    <a:lumOff val="35000"/>
                  </a:prstClr>
                </a:solidFill>
                <a:latin typeface="Avenir Roman"/>
                <a:cs typeface="Avenir Roman"/>
              </a:rPr>
              <a:t>Modified Checklist for Autism in Toddlers</a:t>
            </a:r>
            <a:endParaRPr lang="en-US" sz="1200" dirty="0">
              <a:solidFill>
                <a:prstClr val="black">
                  <a:lumMod val="65000"/>
                  <a:lumOff val="35000"/>
                </a:prstClr>
              </a:solidFill>
              <a:latin typeface="Avenir Roman"/>
              <a:cs typeface="Avenir Roman"/>
            </a:endParaRPr>
          </a:p>
          <a:p>
            <a:pPr marL="285750" indent="-285750" defTabSz="457200">
              <a:buFont typeface="Wingdings" charset="2"/>
              <a:buChar char="§"/>
            </a:pPr>
            <a:r>
              <a:rPr lang="en-US" sz="1200" dirty="0" smtClean="0">
                <a:solidFill>
                  <a:prstClr val="black">
                    <a:lumMod val="65000"/>
                    <a:lumOff val="35000"/>
                  </a:prstClr>
                </a:solidFill>
                <a:latin typeface="Avenir Roman"/>
                <a:cs typeface="Avenir Roman"/>
              </a:rPr>
              <a:t>Child Behavior Checklist</a:t>
            </a:r>
          </a:p>
          <a:p>
            <a:pPr marL="285750" indent="-285750" defTabSz="457200">
              <a:buFont typeface="Wingdings" charset="2"/>
              <a:buChar char="§"/>
            </a:pPr>
            <a:r>
              <a:rPr lang="en-US" sz="1200" dirty="0" smtClean="0">
                <a:solidFill>
                  <a:prstClr val="black">
                    <a:lumMod val="65000"/>
                    <a:lumOff val="35000"/>
                  </a:prstClr>
                </a:solidFill>
                <a:latin typeface="Avenir Roman"/>
                <a:cs typeface="Avenir Roman"/>
              </a:rPr>
              <a:t>Adult Behavior Checklist</a:t>
            </a:r>
          </a:p>
          <a:p>
            <a:pPr marL="285750" indent="-285750" defTabSz="457200">
              <a:buFont typeface="Wingdings" charset="2"/>
              <a:buChar char="§"/>
            </a:pPr>
            <a:r>
              <a:rPr lang="en-US" sz="1200" dirty="0" smtClean="0">
                <a:solidFill>
                  <a:prstClr val="black">
                    <a:lumMod val="65000"/>
                    <a:lumOff val="35000"/>
                  </a:prstClr>
                </a:solidFill>
                <a:latin typeface="Avenir Roman"/>
                <a:cs typeface="Avenir Roman"/>
              </a:rPr>
              <a:t>Behavior and Stereotyped Interest Questionnaire</a:t>
            </a:r>
          </a:p>
          <a:p>
            <a:pPr marL="285750" indent="-285750" defTabSz="457200">
              <a:buFont typeface="Wingdings" charset="2"/>
              <a:buChar char="§"/>
            </a:pPr>
            <a:r>
              <a:rPr lang="en-US" sz="1200" dirty="0" smtClean="0">
                <a:solidFill>
                  <a:prstClr val="black">
                    <a:lumMod val="65000"/>
                    <a:lumOff val="35000"/>
                  </a:prstClr>
                </a:solidFill>
                <a:latin typeface="Avenir Roman"/>
                <a:cs typeface="Avenir Roman"/>
              </a:rPr>
              <a:t>Personality &amp; Lifestyle </a:t>
            </a:r>
            <a:r>
              <a:rPr lang="en-US" sz="1200" dirty="0" smtClean="0">
                <a:solidFill>
                  <a:prstClr val="black">
                    <a:lumMod val="65000"/>
                    <a:lumOff val="35000"/>
                  </a:prstClr>
                </a:solidFill>
                <a:latin typeface="Avenir Roman"/>
                <a:cs typeface="Avenir Roman"/>
              </a:rPr>
              <a:t>Survey</a:t>
            </a:r>
            <a:endParaRPr lang="en-US" sz="1200" dirty="0">
              <a:solidFill>
                <a:prstClr val="black">
                  <a:lumMod val="65000"/>
                  <a:lumOff val="35000"/>
                </a:prstClr>
              </a:solidFill>
              <a:latin typeface="Avenir Roman"/>
              <a:cs typeface="Avenir Roman"/>
            </a:endParaRPr>
          </a:p>
        </p:txBody>
      </p:sp>
      <p:pic>
        <p:nvPicPr>
          <p:cNvPr id="3" name="Picture 2"/>
          <p:cNvPicPr>
            <a:picLocks noChangeAspect="1"/>
          </p:cNvPicPr>
          <p:nvPr/>
        </p:nvPicPr>
        <p:blipFill>
          <a:blip r:embed="rId3"/>
          <a:stretch>
            <a:fillRect/>
          </a:stretch>
        </p:blipFill>
        <p:spPr>
          <a:xfrm>
            <a:off x="646611" y="2848195"/>
            <a:ext cx="3898389" cy="2056141"/>
          </a:xfrm>
          <a:prstGeom prst="rect">
            <a:avLst/>
          </a:prstGeom>
        </p:spPr>
      </p:pic>
      <p:sp>
        <p:nvSpPr>
          <p:cNvPr id="4" name="TextBox 3"/>
          <p:cNvSpPr txBox="1"/>
          <p:nvPr/>
        </p:nvSpPr>
        <p:spPr>
          <a:xfrm>
            <a:off x="649656" y="2836333"/>
            <a:ext cx="3895344" cy="323165"/>
          </a:xfrm>
          <a:prstGeom prst="rect">
            <a:avLst/>
          </a:prstGeom>
          <a:solidFill>
            <a:schemeClr val="bg2">
              <a:lumMod val="75000"/>
            </a:schemeClr>
          </a:solidFill>
        </p:spPr>
        <p:txBody>
          <a:bodyPr wrap="square" tIns="0" bIns="0" rtlCol="0">
            <a:spAutoFit/>
          </a:bodyPr>
          <a:lstStyle/>
          <a:p>
            <a:pPr algn="ctr"/>
            <a:r>
              <a:rPr lang="en-US" sz="1050" b="1" dirty="0" smtClean="0"/>
              <a:t>Simons VIP connects those with Autism Spectrum Disorders to cutting-edge research through a web-based registry</a:t>
            </a:r>
            <a:endParaRPr lang="en-US" sz="1050" b="1" dirty="0"/>
          </a:p>
        </p:txBody>
      </p:sp>
    </p:spTree>
    <p:extLst>
      <p:ext uri="{BB962C8B-B14F-4D97-AF65-F5344CB8AC3E}">
        <p14:creationId xmlns:p14="http://schemas.microsoft.com/office/powerpoint/2010/main" val="3783662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3219</TotalTime>
  <Words>797</Words>
  <Application>Microsoft Office PowerPoint</Application>
  <PresentationFormat>Widescreen</PresentationFormat>
  <Paragraphs>87</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Avenir Black</vt:lpstr>
      <vt:lpstr>Avenir Roman</vt:lpstr>
      <vt:lpstr>Calibri</vt:lpstr>
      <vt:lpstr>Wingdings</vt:lpstr>
      <vt:lpstr>1_Office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vanessa</dc:creator>
  <cp:lastModifiedBy>vanessa rangel</cp:lastModifiedBy>
  <cp:revision>46</cp:revision>
  <dcterms:created xsi:type="dcterms:W3CDTF">2014-02-22T01:37:46Z</dcterms:created>
  <dcterms:modified xsi:type="dcterms:W3CDTF">2014-04-02T15:34:42Z</dcterms:modified>
</cp:coreProperties>
</file>